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91C6-3D23-C252-65DC-12A259043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731D6-C9DF-71B3-CAC3-59BF1B4F3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0D6C8-475C-89F8-24F7-3F8CD9C0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B11BC-D627-884C-74A7-42D1A3F9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6869-3767-8956-773B-0D459DE2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DB9E-D3E6-8C03-48A2-D9CADEBF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97760-6E05-26FA-22B8-E8F95929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74E7C-4410-2DBB-FF30-6AC6BAC4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D94EF-01F7-3F53-EC38-C0D7F9FA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62496-7DC6-CB30-8964-C93CB228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4AC105-413D-1860-E812-D4F0E009E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B4AEC-BF5B-3864-18BC-2200895A0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CF92A-3CA5-CD5A-7F3E-C22FAF27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B007-4B50-FA7F-45E6-A5480A42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A3E88-FF2B-5AE1-BD75-E116ADDC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8927-1544-2057-BAD2-74923CD4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AC5CC-D900-E877-91A4-3A4B3142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74F30-73D2-EB78-B6AA-DA01A87C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0082E-E923-BB71-182B-3D485935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E3E6-16B5-C04B-67D8-D368BC6D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60E2-50FB-A387-58D2-F6971E5C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4E6FB-9840-4EDE-4EBB-EFA0E70FE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7B6B0-3526-660A-A27C-CF9E6BC4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2C3D0-1303-38AE-A4FC-ACE2AFBD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B0B5-2B8E-0F83-EEE8-3009BBBA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4899-0EA9-82FC-D6C9-71AB84B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F4F03-CA43-140C-E8CE-D713950CD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C2CDC-4260-368D-E8D5-EE1329B8B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38F1-6552-F2BB-706C-9C3C495D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E38F9-E816-81A0-9F5C-B1BF2E42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62446-58E3-5EB7-FB44-A219BF97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5B32-2144-1D07-5B40-C65B3875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6D35-394E-19CE-9B08-C02C69B9D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34368-B6B7-FB23-47CB-217B9ABDE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4D235-93FB-FC15-126C-0D6853DD5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D18BE-1BA5-8088-F953-1D9A4968E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5F2F7-EE76-D68A-41D4-DB16E0D0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2A19E-042A-6034-53D7-CF294619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09DB8-6365-0ED1-68F6-58C40F4D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3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1C5A-FBAB-8697-F1EC-682C1EEE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D2CDC-7850-BA07-BFB3-CC8261F4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02F16-EE6F-4317-C5A7-4AA3647E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4C1D9-2445-F452-3709-9985A11B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3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C60CD-152E-C27F-456F-B906A1F9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9655F-3FDC-BF99-D073-1937EA5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01DF5-BF3C-0613-0357-DFD064D8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9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4170-9A63-9C83-D9A8-53474FCA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0EEA-D9F2-5915-D0FF-C993A670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7DD51-2E63-5B9B-41D6-82B30A9EC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6A4DA-6C5A-BBA9-83EF-E43D9702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865D8-4315-6F15-4D31-99B24EF3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A02E9-5EAA-D8E3-1D51-3EF362AF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4527-A919-5F51-8184-12428A5C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03422-1A0C-3E27-C548-51F5D75B4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0230C-54A8-B019-66B3-2BCD8F212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F2F80-3844-4D9C-C486-90C4782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6AFC5-3992-5C6C-A9A1-ED1FF468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F4C81-900C-CD0A-2E59-6FEEA8C4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37058-F4E5-EA52-A32B-19C3BE5B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E1C8B-5E8D-6F8B-AD91-93DDD2C1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01E0C-5421-81CE-3FF9-7147736EF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FD75E-B728-49C4-AB32-DB45A867B3F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47E79-9B1B-2B21-EF9C-DACA96EFC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039F7-C872-84BE-AF6F-1D582417E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A63180-9B64-41FD-B1FF-45E4FA5B0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3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B00E62-703C-42FE-194E-B905D701C325}"/>
              </a:ext>
            </a:extLst>
          </p:cNvPr>
          <p:cNvSpPr txBox="1">
            <a:spLocks/>
          </p:cNvSpPr>
          <p:nvPr/>
        </p:nvSpPr>
        <p:spPr>
          <a:xfrm>
            <a:off x="528758" y="332681"/>
            <a:ext cx="5279408" cy="150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Coyote Valley Dam</a:t>
            </a:r>
            <a:br>
              <a:rPr lang="en-US" sz="2800" dirty="0"/>
            </a:br>
            <a:r>
              <a:rPr lang="en-US" sz="2800" dirty="0"/>
              <a:t>General Investigation Study</a:t>
            </a:r>
            <a:br>
              <a:rPr lang="en-US" sz="2800" dirty="0"/>
            </a:br>
            <a:r>
              <a:rPr lang="en-US" sz="4000" b="1" dirty="0"/>
              <a:t>February Update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5AA70D-D5CB-8C92-B91B-525AA63F1FAC}"/>
              </a:ext>
            </a:extLst>
          </p:cNvPr>
          <p:cNvSpPr txBox="1">
            <a:spLocks/>
          </p:cNvSpPr>
          <p:nvPr/>
        </p:nvSpPr>
        <p:spPr>
          <a:xfrm>
            <a:off x="276545" y="2234115"/>
            <a:ext cx="9871936" cy="4460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USACE Activities</a:t>
            </a:r>
          </a:p>
          <a:p>
            <a:pPr lvl="1"/>
            <a:r>
              <a:rPr lang="en-US" sz="1400" dirty="0"/>
              <a:t>USACE paused study on October 20</a:t>
            </a:r>
            <a:r>
              <a:rPr lang="en-US" sz="1400" baseline="30000" dirty="0"/>
              <a:t>th</a:t>
            </a:r>
            <a:r>
              <a:rPr lang="en-US" sz="1400" dirty="0"/>
              <a:t>.  Waiting for additional funding.</a:t>
            </a:r>
          </a:p>
          <a:p>
            <a:r>
              <a:rPr lang="en-US" sz="1800" b="1" dirty="0"/>
              <a:t>Sponsor Activities</a:t>
            </a:r>
          </a:p>
          <a:p>
            <a:pPr lvl="1"/>
            <a:r>
              <a:rPr lang="en-US" sz="1400" dirty="0"/>
              <a:t>IWPC &amp; Lytton exploring opportunities for shared federal messaging and advocacy.</a:t>
            </a:r>
          </a:p>
          <a:p>
            <a:pPr lvl="1"/>
            <a:r>
              <a:rPr lang="en-US" sz="1400" dirty="0"/>
              <a:t>Next CVD Ad Hoc Committee Meeting – February 23</a:t>
            </a:r>
            <a:r>
              <a:rPr lang="en-US" sz="1400" baseline="30000" dirty="0"/>
              <a:t>rd</a:t>
            </a:r>
            <a:r>
              <a:rPr lang="en-US" sz="1400" dirty="0"/>
              <a:t>.</a:t>
            </a:r>
          </a:p>
          <a:p>
            <a:r>
              <a:rPr lang="en-US" sz="1800" b="1" dirty="0"/>
              <a:t>Funding Outlook</a:t>
            </a:r>
          </a:p>
          <a:p>
            <a:pPr lvl="1"/>
            <a:r>
              <a:rPr lang="en-US" sz="1400" dirty="0"/>
              <a:t>Energy &amp; Water Development Appropriations Bill passed and signed by the President on January 23</a:t>
            </a:r>
            <a:r>
              <a:rPr lang="en-US" sz="1400" baseline="30000" dirty="0"/>
              <a:t>rd</a:t>
            </a:r>
            <a:r>
              <a:rPr lang="en-US" sz="1400" dirty="0"/>
              <a:t>. </a:t>
            </a:r>
          </a:p>
          <a:p>
            <a:pPr lvl="2"/>
            <a:r>
              <a:rPr lang="en-US" sz="1400" dirty="0"/>
              <a:t>Includes $7.5M for USACE General Investigations (GI) Workplan. </a:t>
            </a:r>
          </a:p>
          <a:p>
            <a:pPr lvl="2"/>
            <a:r>
              <a:rPr lang="en-US" sz="1400" dirty="0"/>
              <a:t>Lytton requesting a meeting with Assistant Secretary for Army (ASA) of Civil Works (CW) to advocate for USACE Workplan funds.</a:t>
            </a:r>
          </a:p>
          <a:p>
            <a:pPr lvl="2"/>
            <a:r>
              <a:rPr lang="en-US" sz="1400" dirty="0"/>
              <a:t>Lytton looking for other opportunities to influence the administration’s funding priorities.</a:t>
            </a:r>
          </a:p>
          <a:p>
            <a:pPr lvl="1"/>
            <a:r>
              <a:rPr lang="en-US" sz="1400" dirty="0"/>
              <a:t>FY27 President’s Budget:</a:t>
            </a:r>
          </a:p>
          <a:p>
            <a:pPr lvl="2"/>
            <a:r>
              <a:rPr lang="en-US" sz="1400" dirty="0"/>
              <a:t>Presidents Budget is the next opportunity to be identified for funding.  </a:t>
            </a:r>
          </a:p>
          <a:p>
            <a:pPr lvl="2"/>
            <a:r>
              <a:rPr lang="en-US" sz="1400" dirty="0"/>
              <a:t>Required by law to be released NLT the 1</a:t>
            </a:r>
            <a:r>
              <a:rPr lang="en-US" sz="1400" baseline="30000" dirty="0"/>
              <a:t>st</a:t>
            </a:r>
            <a:r>
              <a:rPr lang="en-US" sz="1400" dirty="0"/>
              <a:t> Monday in February.  No formal penalty for delay.</a:t>
            </a:r>
          </a:p>
          <a:p>
            <a:pPr marL="1371600" lvl="3" indent="0">
              <a:buNone/>
            </a:pPr>
            <a:endParaRPr lang="en-US" sz="1400" b="1" dirty="0"/>
          </a:p>
          <a:p>
            <a:pPr lvl="1"/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76D28-41DC-1E77-8218-AD77B8029C20}"/>
              </a:ext>
            </a:extLst>
          </p:cNvPr>
          <p:cNvSpPr txBox="1"/>
          <p:nvPr/>
        </p:nvSpPr>
        <p:spPr>
          <a:xfrm>
            <a:off x="8852128" y="218630"/>
            <a:ext cx="259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Last Updated: 1/30/2026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7AEC1-7598-92A7-AF38-7E29361E2905}"/>
              </a:ext>
            </a:extLst>
          </p:cNvPr>
          <p:cNvSpPr/>
          <p:nvPr/>
        </p:nvSpPr>
        <p:spPr>
          <a:xfrm>
            <a:off x="10742766" y="635"/>
            <a:ext cx="1494329" cy="6857365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FCB4A-E6AF-9557-D47D-CA8C545D7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/>
          <a:stretch>
            <a:fillRect/>
          </a:stretch>
        </p:blipFill>
        <p:spPr>
          <a:xfrm>
            <a:off x="7472002" y="860737"/>
            <a:ext cx="4191240" cy="2972554"/>
          </a:xfrm>
          <a:prstGeom prst="rect">
            <a:avLst/>
          </a:prstGeom>
        </p:spPr>
      </p:pic>
      <p:pic>
        <p:nvPicPr>
          <p:cNvPr id="9" name="Picture 2" descr="Who is IWPC? - Inland Water &amp; Power Commission of Mendocino ...">
            <a:extLst>
              <a:ext uri="{FF2B5EF4-FFF2-40B4-BE49-F238E27FC236}">
                <a16:creationId xmlns:a16="http://schemas.microsoft.com/office/drawing/2014/main" id="{96DDEC0B-C941-2CFB-A434-C670FADA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1931" y="255759"/>
            <a:ext cx="1494331" cy="1406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ytton Rancheria Flag">
            <a:extLst>
              <a:ext uri="{FF2B5EF4-FFF2-40B4-BE49-F238E27FC236}">
                <a16:creationId xmlns:a16="http://schemas.microsoft.com/office/drawing/2014/main" id="{0AD6D8C4-75A8-BFFB-000C-399FA8A0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r="22932"/>
          <a:stretch>
            <a:fillRect/>
          </a:stretch>
        </p:blipFill>
        <p:spPr bwMode="auto">
          <a:xfrm>
            <a:off x="8973124" y="5617985"/>
            <a:ext cx="776414" cy="8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1A3A76-5624-4990-5D43-C6F7784F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858155" y="5727368"/>
            <a:ext cx="776414" cy="5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0F2A4D-DC62-BF45-4FAD-2453D25582EF}"/>
              </a:ext>
            </a:extLst>
          </p:cNvPr>
          <p:cNvSpPr/>
          <p:nvPr/>
        </p:nvSpPr>
        <p:spPr>
          <a:xfrm rot="16200000">
            <a:off x="2609180" y="-353478"/>
            <a:ext cx="45719" cy="4526658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5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B91D6-5353-E023-FF3F-23FDBFD75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0F16B4-0C41-35EB-AA75-1B4324D2C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FC11A-B814-7E13-EE6E-69BE9F5F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5" y="387242"/>
            <a:ext cx="5279408" cy="1500248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Coyote Valley Dam</a:t>
            </a:r>
            <a:br>
              <a:rPr lang="en-US" sz="2800" dirty="0"/>
            </a:br>
            <a:r>
              <a:rPr lang="en-US" sz="2800" dirty="0"/>
              <a:t>General Investigation Study</a:t>
            </a:r>
            <a:br>
              <a:rPr lang="en-US" sz="2800" dirty="0"/>
            </a:br>
            <a:r>
              <a:rPr lang="en-US" sz="4000" b="1" dirty="0"/>
              <a:t>Background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4B5DCA-271C-DC1E-ED6F-19C3B934E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BF9217-0C23-C1D8-CABD-47B5CE927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28CD0E-4A5B-847B-ACDA-47553E4C2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98B8-14BE-9529-B978-826C46D65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5BF86-4AC0-B39F-D885-6FB69246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24" y="2324570"/>
            <a:ext cx="6279016" cy="4645446"/>
          </a:xfrm>
        </p:spPr>
        <p:txBody>
          <a:bodyPr anchor="ctr">
            <a:noAutofit/>
          </a:bodyPr>
          <a:lstStyle/>
          <a:p>
            <a:r>
              <a:rPr lang="en-US" sz="1400" dirty="0"/>
              <a:t>Study authorized by Section 1201(3) of the Water Resources Development Act of 2016 (PL 114-322).</a:t>
            </a:r>
          </a:p>
          <a:p>
            <a:r>
              <a:rPr lang="en-US" sz="1400" dirty="0"/>
              <a:t>Feasibility Cost Sharing Agreement signed March 31, 2025</a:t>
            </a:r>
          </a:p>
          <a:p>
            <a:pPr lvl="1"/>
            <a:r>
              <a:rPr lang="en-US" sz="1200" dirty="0"/>
              <a:t>MCIWPC and Lytton Rancheria are joint non-Federal sponsors</a:t>
            </a:r>
          </a:p>
          <a:p>
            <a:pPr lvl="1"/>
            <a:r>
              <a:rPr lang="en-US" sz="1200" dirty="0"/>
              <a:t>Includes $658,000 credit for Tribal participation.</a:t>
            </a:r>
          </a:p>
          <a:p>
            <a:pPr lvl="1"/>
            <a:r>
              <a:rPr lang="en-US" sz="1200" dirty="0"/>
              <a:t>Establishes $3,000,000 budget cost-shared 50% Fed / 50% Non-Fed minus Tribal credit.</a:t>
            </a:r>
          </a:p>
          <a:p>
            <a:pPr lvl="1"/>
            <a:r>
              <a:rPr lang="en-US" sz="1200" dirty="0"/>
              <a:t>Local Agreement between MCIWPC and Lytton signed March 19, 2025.</a:t>
            </a:r>
          </a:p>
          <a:p>
            <a:r>
              <a:rPr lang="en-US" sz="1400" dirty="0"/>
              <a:t>Federal Appropriations History:</a:t>
            </a:r>
          </a:p>
          <a:p>
            <a:pPr lvl="1"/>
            <a:r>
              <a:rPr lang="en-US" sz="1200" dirty="0"/>
              <a:t>FY 2024 = $500,000</a:t>
            </a:r>
          </a:p>
          <a:p>
            <a:pPr lvl="1"/>
            <a:r>
              <a:rPr lang="en-US" sz="1200" dirty="0"/>
              <a:t>FY 2025 = $0</a:t>
            </a:r>
          </a:p>
          <a:p>
            <a:pPr lvl="1"/>
            <a:r>
              <a:rPr lang="en-US" sz="1200" dirty="0"/>
              <a:t>FY 2026 = TBD</a:t>
            </a:r>
          </a:p>
          <a:p>
            <a:r>
              <a:rPr lang="en-US" sz="1400" dirty="0"/>
              <a:t>Completed Activities:</a:t>
            </a:r>
          </a:p>
          <a:p>
            <a:pPr lvl="1"/>
            <a:r>
              <a:rPr lang="en-US" sz="1200" dirty="0"/>
              <a:t>NEPA interagency kickoff meeting conducted June 26, 2025; additional scoping will resume once additional federal funds are received.</a:t>
            </a:r>
          </a:p>
          <a:p>
            <a:pPr lvl="1"/>
            <a:r>
              <a:rPr lang="en-US" sz="1200" dirty="0"/>
              <a:t>Series of meetings (charettes) held July 2025 to identify study problems and opportunities and begin documenting existing and future conditions.</a:t>
            </a:r>
          </a:p>
          <a:p>
            <a:pPr lvl="1"/>
            <a:r>
              <a:rPr lang="en-US" sz="1200" dirty="0"/>
              <a:t>Coyote Valley Dam site visit occurred August 5, 2025.</a:t>
            </a:r>
          </a:p>
          <a:p>
            <a:pPr lvl="1"/>
            <a:endParaRPr lang="en-US" sz="1200" dirty="0"/>
          </a:p>
          <a:p>
            <a:pPr lvl="1"/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72435-AF43-9305-7D68-F109CB9D9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FB44E8-70AF-BD98-B767-B1A10DBEE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C9D8C-A44A-69DF-CF9B-80AAEE3FE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Who is IWPC? - Inland Water &amp; Power Commission of Mendocino ...">
            <a:extLst>
              <a:ext uri="{FF2B5EF4-FFF2-40B4-BE49-F238E27FC236}">
                <a16:creationId xmlns:a16="http://schemas.microsoft.com/office/drawing/2014/main" id="{1C0AA6B3-0237-1744-3E70-F2A102044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1931" y="255759"/>
            <a:ext cx="1494331" cy="1406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ytton Rancheria Flag">
            <a:extLst>
              <a:ext uri="{FF2B5EF4-FFF2-40B4-BE49-F238E27FC236}">
                <a16:creationId xmlns:a16="http://schemas.microsoft.com/office/drawing/2014/main" id="{F9494933-2136-5623-9D7C-952677AF7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r="22932"/>
          <a:stretch>
            <a:fillRect/>
          </a:stretch>
        </p:blipFill>
        <p:spPr bwMode="auto">
          <a:xfrm>
            <a:off x="10006722" y="5618302"/>
            <a:ext cx="776414" cy="8110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54F60-72AA-7F73-5506-528F81DC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801800" y="5727685"/>
            <a:ext cx="776414" cy="5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DFC801-AB05-8B97-1AFB-FCCD381ACE1C}"/>
              </a:ext>
            </a:extLst>
          </p:cNvPr>
          <p:cNvSpPr txBox="1"/>
          <p:nvPr/>
        </p:nvSpPr>
        <p:spPr>
          <a:xfrm>
            <a:off x="9684956" y="345767"/>
            <a:ext cx="259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Last Updated: 1/30/2026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6417DD-0986-94DE-1647-8B6C9078D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23" y="1861096"/>
            <a:ext cx="4955674" cy="3161927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08DABC4-4135-1930-914D-0A61ACFD50EC}"/>
              </a:ext>
            </a:extLst>
          </p:cNvPr>
          <p:cNvSpPr txBox="1">
            <a:spLocks/>
          </p:cNvSpPr>
          <p:nvPr/>
        </p:nvSpPr>
        <p:spPr>
          <a:xfrm>
            <a:off x="7042300" y="1569544"/>
            <a:ext cx="3058920" cy="417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Study Area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582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316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Coyote Valley Dam General Investigation Study Background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Coyote Valley Dam General Investigation Study January Update</dc:title>
  <dc:creator>Melissa Weymiller</dc:creator>
  <cp:lastModifiedBy>Melissa Weymiller</cp:lastModifiedBy>
  <cp:revision>16</cp:revision>
  <dcterms:created xsi:type="dcterms:W3CDTF">2025-09-09T19:10:45Z</dcterms:created>
  <dcterms:modified xsi:type="dcterms:W3CDTF">2026-01-30T17:15:13Z</dcterms:modified>
</cp:coreProperties>
</file>