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028" r:id="rId5"/>
    <p:sldMasterId id="2147484041" r:id="rId6"/>
  </p:sldMasterIdLst>
  <p:notesMasterIdLst>
    <p:notesMasterId r:id="rId26"/>
  </p:notesMasterIdLst>
  <p:handoutMasterIdLst>
    <p:handoutMasterId r:id="rId27"/>
  </p:handoutMasterIdLst>
  <p:sldIdLst>
    <p:sldId id="381" r:id="rId7"/>
    <p:sldId id="265" r:id="rId8"/>
    <p:sldId id="1605" r:id="rId9"/>
    <p:sldId id="1627" r:id="rId10"/>
    <p:sldId id="1623" r:id="rId11"/>
    <p:sldId id="1622" r:id="rId12"/>
    <p:sldId id="1616" r:id="rId13"/>
    <p:sldId id="1618" r:id="rId14"/>
    <p:sldId id="1619" r:id="rId15"/>
    <p:sldId id="1620" r:id="rId16"/>
    <p:sldId id="522" r:id="rId17"/>
    <p:sldId id="1626" r:id="rId18"/>
    <p:sldId id="1632" r:id="rId19"/>
    <p:sldId id="1624" r:id="rId20"/>
    <p:sldId id="1628" r:id="rId21"/>
    <p:sldId id="1629" r:id="rId22"/>
    <p:sldId id="1630" r:id="rId23"/>
    <p:sldId id="1631" r:id="rId24"/>
    <p:sldId id="162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orient="horz" pos="1248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orient="horz" pos="240">
          <p15:clr>
            <a:srgbClr val="A4A3A4"/>
          </p15:clr>
        </p15:guide>
        <p15:guide id="5" orient="horz" pos="4080">
          <p15:clr>
            <a:srgbClr val="A4A3A4"/>
          </p15:clr>
        </p15:guide>
        <p15:guide id="6" pos="3295">
          <p15:clr>
            <a:srgbClr val="A4A3A4"/>
          </p15:clr>
        </p15:guide>
        <p15:guide id="7" pos="240">
          <p15:clr>
            <a:srgbClr val="A4A3A4"/>
          </p15:clr>
        </p15:guide>
        <p15:guide id="8" pos="5520">
          <p15:clr>
            <a:srgbClr val="A4A3A4"/>
          </p15:clr>
        </p15:guide>
        <p15:guide id="9" pos="960">
          <p15:clr>
            <a:srgbClr val="A4A3A4"/>
          </p15:clr>
        </p15:guide>
        <p15:guide id="10" pos="3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08"/>
    <a:srgbClr val="777777"/>
    <a:srgbClr val="4D4D4D"/>
    <a:srgbClr val="000000"/>
    <a:srgbClr val="A1893D"/>
    <a:srgbClr val="696C40"/>
    <a:srgbClr val="49735D"/>
    <a:srgbClr val="FFC766"/>
    <a:srgbClr val="8CD2E0"/>
    <a:srgbClr val="44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3A210F-5923-41F9-9A38-68804D5BF36A}" v="316" dt="2025-10-30T14:35:09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51" autoAdjust="0"/>
    <p:restoredTop sz="94100" autoAdjust="0"/>
  </p:normalViewPr>
  <p:slideViewPr>
    <p:cSldViewPr snapToGrid="0">
      <p:cViewPr varScale="1">
        <p:scale>
          <a:sx n="111" d="100"/>
          <a:sy n="111" d="100"/>
        </p:scale>
        <p:origin x="1248" y="84"/>
      </p:cViewPr>
      <p:guideLst>
        <p:guide orient="horz" pos="1152"/>
        <p:guide orient="horz" pos="1248"/>
        <p:guide orient="horz" pos="1344"/>
        <p:guide orient="horz" pos="240"/>
        <p:guide orient="horz" pos="4080"/>
        <p:guide pos="3295"/>
        <p:guide pos="240"/>
        <p:guide pos="5520"/>
        <p:guide pos="960"/>
        <p:guide pos="320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1E36A-A2F4-49DC-9CA7-CBB7D54C056A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D1305-06FC-40AF-B6AD-65505EF83B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Listen</a:t>
          </a:r>
        </a:p>
      </dgm:t>
    </dgm:pt>
    <dgm:pt modelId="{42809317-D96F-4CB5-AA88-FCB2F00442DB}" type="parTrans" cxnId="{10165B73-897C-4B52-92D3-CFED735DBB29}">
      <dgm:prSet/>
      <dgm:spPr/>
      <dgm:t>
        <a:bodyPr/>
        <a:lstStyle/>
        <a:p>
          <a:endParaRPr lang="en-US"/>
        </a:p>
      </dgm:t>
    </dgm:pt>
    <dgm:pt modelId="{DDE0271B-FCDA-4A53-8984-882720356465}" type="sibTrans" cxnId="{10165B73-897C-4B52-92D3-CFED735DBB29}">
      <dgm:prSet/>
      <dgm:spPr/>
      <dgm:t>
        <a:bodyPr/>
        <a:lstStyle/>
        <a:p>
          <a:endParaRPr lang="en-US"/>
        </a:p>
      </dgm:t>
    </dgm:pt>
    <dgm:pt modelId="{89022C2F-9D52-4B70-8E77-C24C70DB06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Listen to and Respect Each Other</a:t>
          </a:r>
        </a:p>
      </dgm:t>
    </dgm:pt>
    <dgm:pt modelId="{EEC9F884-4619-4402-B2E1-6B3A27F67D8F}" type="parTrans" cxnId="{57909BF4-C3C0-408D-8E62-AA96D9AE40CA}">
      <dgm:prSet/>
      <dgm:spPr/>
      <dgm:t>
        <a:bodyPr/>
        <a:lstStyle/>
        <a:p>
          <a:endParaRPr lang="en-US"/>
        </a:p>
      </dgm:t>
    </dgm:pt>
    <dgm:pt modelId="{D5886F2B-D736-4A0B-8E64-A05C737FE35B}" type="sibTrans" cxnId="{57909BF4-C3C0-408D-8E62-AA96D9AE40CA}">
      <dgm:prSet/>
      <dgm:spPr/>
      <dgm:t>
        <a:bodyPr/>
        <a:lstStyle/>
        <a:p>
          <a:endParaRPr lang="en-US"/>
        </a:p>
      </dgm:t>
    </dgm:pt>
    <dgm:pt modelId="{BE77C8BE-78E1-4644-B9FC-2CDB83B618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Act</a:t>
          </a:r>
        </a:p>
      </dgm:t>
    </dgm:pt>
    <dgm:pt modelId="{7C9C027E-E1A2-46E5-B2EC-411F4562B1B8}" type="parTrans" cxnId="{A38D83A3-C677-4F25-A7DC-7668EF8D3BAE}">
      <dgm:prSet/>
      <dgm:spPr/>
      <dgm:t>
        <a:bodyPr/>
        <a:lstStyle/>
        <a:p>
          <a:endParaRPr lang="en-US"/>
        </a:p>
      </dgm:t>
    </dgm:pt>
    <dgm:pt modelId="{617D7CBD-AF47-4AA7-821D-6FBEA9BF10C4}" type="sibTrans" cxnId="{A38D83A3-C677-4F25-A7DC-7668EF8D3BAE}">
      <dgm:prSet/>
      <dgm:spPr/>
      <dgm:t>
        <a:bodyPr/>
        <a:lstStyle/>
        <a:p>
          <a:endParaRPr lang="en-US"/>
        </a:p>
      </dgm:t>
    </dgm:pt>
    <dgm:pt modelId="{4D8DDC6D-E050-4DCF-9A9D-4F4549E823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 in Good Faith</a:t>
          </a:r>
        </a:p>
      </dgm:t>
    </dgm:pt>
    <dgm:pt modelId="{583D7F73-203C-4EB2-A74C-0AE1C123CD94}" type="parTrans" cxnId="{557AB444-2A7B-4D37-AA17-B96C0E2626D2}">
      <dgm:prSet/>
      <dgm:spPr/>
      <dgm:t>
        <a:bodyPr/>
        <a:lstStyle/>
        <a:p>
          <a:endParaRPr lang="en-US"/>
        </a:p>
      </dgm:t>
    </dgm:pt>
    <dgm:pt modelId="{4911B77D-D52E-465A-8FC7-603401CF2B14}" type="sibTrans" cxnId="{557AB444-2A7B-4D37-AA17-B96C0E2626D2}">
      <dgm:prSet/>
      <dgm:spPr/>
      <dgm:t>
        <a:bodyPr/>
        <a:lstStyle/>
        <a:p>
          <a:endParaRPr lang="en-US"/>
        </a:p>
      </dgm:t>
    </dgm:pt>
    <dgm:pt modelId="{3890F4CC-45F4-4F34-918E-C61750CB01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</a:t>
          </a:r>
        </a:p>
      </dgm:t>
    </dgm:pt>
    <dgm:pt modelId="{3D8AFFD5-A585-4039-B9C8-0D39B520E5A4}" type="parTrans" cxnId="{E9C2C8CD-D3A9-48C6-9E17-51178C05C487}">
      <dgm:prSet/>
      <dgm:spPr/>
      <dgm:t>
        <a:bodyPr/>
        <a:lstStyle/>
        <a:p>
          <a:endParaRPr lang="en-US"/>
        </a:p>
      </dgm:t>
    </dgm:pt>
    <dgm:pt modelId="{FFFBA6DB-5A4F-44C5-8E15-3837CC7ACEC4}" type="sibTrans" cxnId="{E9C2C8CD-D3A9-48C6-9E17-51178C05C487}">
      <dgm:prSet/>
      <dgm:spPr/>
      <dgm:t>
        <a:bodyPr/>
        <a:lstStyle/>
        <a:p>
          <a:endParaRPr lang="en-US"/>
        </a:p>
      </dgm:t>
    </dgm:pt>
    <dgm:pt modelId="{1DD89D33-0CC0-4BC2-99B2-D1FDDBC9A2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 Discussion by All</a:t>
          </a:r>
        </a:p>
      </dgm:t>
    </dgm:pt>
    <dgm:pt modelId="{6DAD7EF9-FA49-43D0-B3AA-64DF4692C98F}" type="parTrans" cxnId="{85DCFED3-4015-4B17-98D0-ACC8CB5E7FB6}">
      <dgm:prSet/>
      <dgm:spPr/>
      <dgm:t>
        <a:bodyPr/>
        <a:lstStyle/>
        <a:p>
          <a:endParaRPr lang="en-US"/>
        </a:p>
      </dgm:t>
    </dgm:pt>
    <dgm:pt modelId="{93F2FD03-C789-48DF-8C3A-F89FD5C96824}" type="sibTrans" cxnId="{85DCFED3-4015-4B17-98D0-ACC8CB5E7FB6}">
      <dgm:prSet/>
      <dgm:spPr/>
      <dgm:t>
        <a:bodyPr/>
        <a:lstStyle/>
        <a:p>
          <a:endParaRPr lang="en-US"/>
        </a:p>
      </dgm:t>
    </dgm:pt>
    <dgm:pt modelId="{AD6E8441-570F-4BC7-9604-A01D5CD00F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Seek</a:t>
          </a:r>
        </a:p>
      </dgm:t>
    </dgm:pt>
    <dgm:pt modelId="{FAABB9C8-ED67-4D5E-B25E-CB6CC1D5E711}" type="parTrans" cxnId="{459CEF5D-F769-4931-B600-A575EE7BFA3F}">
      <dgm:prSet/>
      <dgm:spPr/>
      <dgm:t>
        <a:bodyPr/>
        <a:lstStyle/>
        <a:p>
          <a:endParaRPr lang="en-US"/>
        </a:p>
      </dgm:t>
    </dgm:pt>
    <dgm:pt modelId="{9EE3CA0A-72FB-4F1F-8B3E-16E4ECD8BD15}" type="sibTrans" cxnId="{459CEF5D-F769-4931-B600-A575EE7BFA3F}">
      <dgm:prSet/>
      <dgm:spPr/>
      <dgm:t>
        <a:bodyPr/>
        <a:lstStyle/>
        <a:p>
          <a:endParaRPr lang="en-US"/>
        </a:p>
      </dgm:t>
    </dgm:pt>
    <dgm:pt modelId="{DC5BC89E-8FC4-480B-B8FE-02538B74EF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Seek Collaborative Solutions</a:t>
          </a:r>
        </a:p>
      </dgm:t>
    </dgm:pt>
    <dgm:pt modelId="{23E7B4CF-70FC-44E3-8D2B-5A2CDABDEEA3}" type="parTrans" cxnId="{CB5820A4-E3FD-4C6D-BA7D-F04D91AEFBA6}">
      <dgm:prSet/>
      <dgm:spPr/>
      <dgm:t>
        <a:bodyPr/>
        <a:lstStyle/>
        <a:p>
          <a:endParaRPr lang="en-US"/>
        </a:p>
      </dgm:t>
    </dgm:pt>
    <dgm:pt modelId="{673C2827-B523-4DBB-B830-E6B61E558C90}" type="sibTrans" cxnId="{CB5820A4-E3FD-4C6D-BA7D-F04D91AEFBA6}">
      <dgm:prSet/>
      <dgm:spPr/>
      <dgm:t>
        <a:bodyPr/>
        <a:lstStyle/>
        <a:p>
          <a:endParaRPr lang="en-US"/>
        </a:p>
      </dgm:t>
    </dgm:pt>
    <dgm:pt modelId="{B03B900A-B210-4076-BD60-A934F29AFD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Silence</a:t>
          </a:r>
        </a:p>
      </dgm:t>
    </dgm:pt>
    <dgm:pt modelId="{EB13DEE4-E4B1-4DF5-A544-86C71CE193DA}" type="parTrans" cxnId="{503C8E27-07E2-4B5A-A255-281C9D4B4A8D}">
      <dgm:prSet/>
      <dgm:spPr/>
      <dgm:t>
        <a:bodyPr/>
        <a:lstStyle/>
        <a:p>
          <a:endParaRPr lang="en-US"/>
        </a:p>
      </dgm:t>
    </dgm:pt>
    <dgm:pt modelId="{B11FE356-EECA-400A-97BA-108D38AE239A}" type="sibTrans" cxnId="{503C8E27-07E2-4B5A-A255-281C9D4B4A8D}">
      <dgm:prSet/>
      <dgm:spPr/>
      <dgm:t>
        <a:bodyPr/>
        <a:lstStyle/>
        <a:p>
          <a:endParaRPr lang="en-US"/>
        </a:p>
      </dgm:t>
    </dgm:pt>
    <dgm:pt modelId="{60EF78E9-36F4-4B7D-BA19-E008B02BD8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Silence Your Cellphone</a:t>
          </a:r>
        </a:p>
      </dgm:t>
    </dgm:pt>
    <dgm:pt modelId="{7F4DA46D-B54E-4E60-9E85-39CEAC44D7BA}" type="parTrans" cxnId="{85D6178B-7CAE-47B9-A7F9-6CE6CC9F57A8}">
      <dgm:prSet/>
      <dgm:spPr/>
      <dgm:t>
        <a:bodyPr/>
        <a:lstStyle/>
        <a:p>
          <a:endParaRPr lang="en-US"/>
        </a:p>
      </dgm:t>
    </dgm:pt>
    <dgm:pt modelId="{EF723AED-815D-4431-B3D0-9EA95C45BB4E}" type="sibTrans" cxnId="{85D6178B-7CAE-47B9-A7F9-6CE6CC9F57A8}">
      <dgm:prSet/>
      <dgm:spPr/>
      <dgm:t>
        <a:bodyPr/>
        <a:lstStyle/>
        <a:p>
          <a:endParaRPr lang="en-US"/>
        </a:p>
      </dgm:t>
    </dgm:pt>
    <dgm:pt modelId="{8F9B5B64-BD4A-4139-81CD-681EA16482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</a:t>
          </a:r>
        </a:p>
      </dgm:t>
    </dgm:pt>
    <dgm:pt modelId="{C517520F-EDF4-4059-AD10-0F6A39AFD396}" type="parTrans" cxnId="{71EABE65-01C0-4CC2-A32A-3BD3E43911AD}">
      <dgm:prSet/>
      <dgm:spPr/>
      <dgm:t>
        <a:bodyPr/>
        <a:lstStyle/>
        <a:p>
          <a:endParaRPr lang="en-US"/>
        </a:p>
      </dgm:t>
    </dgm:pt>
    <dgm:pt modelId="{83D77ED3-3935-4ACE-A82E-938A07015C77}" type="sibTrans" cxnId="{71EABE65-01C0-4CC2-A32A-3BD3E43911AD}">
      <dgm:prSet/>
      <dgm:spPr/>
      <dgm:t>
        <a:bodyPr/>
        <a:lstStyle/>
        <a:p>
          <a:endParaRPr lang="en-US"/>
        </a:p>
      </dgm:t>
    </dgm:pt>
    <dgm:pt modelId="{406E1379-C91C-482D-B8BF-CEBE617DE5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 Yourself with Name and Org when Commenting</a:t>
          </a:r>
        </a:p>
      </dgm:t>
    </dgm:pt>
    <dgm:pt modelId="{AA6F8FA8-EBD8-40E1-8E1D-661670703DBD}" type="parTrans" cxnId="{A939D3D0-34D6-41F0-87E5-FEA931D3FA31}">
      <dgm:prSet/>
      <dgm:spPr/>
      <dgm:t>
        <a:bodyPr/>
        <a:lstStyle/>
        <a:p>
          <a:endParaRPr lang="en-US"/>
        </a:p>
      </dgm:t>
    </dgm:pt>
    <dgm:pt modelId="{DF79A967-23AA-4BF5-882D-F9A9D577A05C}" type="sibTrans" cxnId="{A939D3D0-34D6-41F0-87E5-FEA931D3FA31}">
      <dgm:prSet/>
      <dgm:spPr/>
      <dgm:t>
        <a:bodyPr/>
        <a:lstStyle/>
        <a:p>
          <a:endParaRPr lang="en-US"/>
        </a:p>
      </dgm:t>
    </dgm:pt>
    <dgm:pt modelId="{B9AD7369-1112-4A82-8316-956CB49DF1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Mute</a:t>
          </a:r>
        </a:p>
      </dgm:t>
    </dgm:pt>
    <dgm:pt modelId="{FC61DC24-702A-438B-BB22-157033F4C33D}" type="parTrans" cxnId="{F3DED240-188D-48EE-BAB1-AFEC5912A5F9}">
      <dgm:prSet/>
      <dgm:spPr/>
      <dgm:t>
        <a:bodyPr/>
        <a:lstStyle/>
        <a:p>
          <a:endParaRPr lang="en-US"/>
        </a:p>
      </dgm:t>
    </dgm:pt>
    <dgm:pt modelId="{C6CE4036-00D3-4FDF-9651-80F71DABFEAC}" type="sibTrans" cxnId="{F3DED240-188D-48EE-BAB1-AFEC5912A5F9}">
      <dgm:prSet/>
      <dgm:spPr/>
      <dgm:t>
        <a:bodyPr/>
        <a:lstStyle/>
        <a:p>
          <a:endParaRPr lang="en-US"/>
        </a:p>
      </dgm:t>
    </dgm:pt>
    <dgm:pt modelId="{2CADD426-3309-4AC0-9951-273261577D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Please Mute your line if not commenting </a:t>
          </a:r>
        </a:p>
      </dgm:t>
    </dgm:pt>
    <dgm:pt modelId="{83128445-67E0-4CA8-A86B-D112D7D39DB0}" type="parTrans" cxnId="{84F7FBDB-C7B9-4255-A96F-285110E9F6A7}">
      <dgm:prSet/>
      <dgm:spPr/>
      <dgm:t>
        <a:bodyPr/>
        <a:lstStyle/>
        <a:p>
          <a:endParaRPr lang="en-US"/>
        </a:p>
      </dgm:t>
    </dgm:pt>
    <dgm:pt modelId="{EEE9BE64-FC0A-41A2-AC19-A498721E82CC}" type="sibTrans" cxnId="{84F7FBDB-C7B9-4255-A96F-285110E9F6A7}">
      <dgm:prSet/>
      <dgm:spPr/>
      <dgm:t>
        <a:bodyPr/>
        <a:lstStyle/>
        <a:p>
          <a:endParaRPr lang="en-US"/>
        </a:p>
      </dgm:t>
    </dgm:pt>
    <dgm:pt modelId="{1C2E57D7-8B34-45AE-9A29-321BD68C9B16}" type="pres">
      <dgm:prSet presAssocID="{B6E1E36A-A2F4-49DC-9CA7-CBB7D54C056A}" presName="Name0" presStyleCnt="0">
        <dgm:presLayoutVars>
          <dgm:dir/>
          <dgm:animLvl val="lvl"/>
          <dgm:resizeHandles val="exact"/>
        </dgm:presLayoutVars>
      </dgm:prSet>
      <dgm:spPr/>
    </dgm:pt>
    <dgm:pt modelId="{218D4330-3679-4B65-91CD-CD20435B153A}" type="pres">
      <dgm:prSet presAssocID="{93AD1305-06FC-40AF-B6AD-65505EF83BF0}" presName="linNode" presStyleCnt="0"/>
      <dgm:spPr/>
    </dgm:pt>
    <dgm:pt modelId="{7C92EBD5-C274-4B53-9DE7-F1E19A715455}" type="pres">
      <dgm:prSet presAssocID="{93AD1305-06FC-40AF-B6AD-65505EF83BF0}" presName="parentText" presStyleLbl="solidFgAcc1" presStyleIdx="0" presStyleCnt="7">
        <dgm:presLayoutVars>
          <dgm:chMax val="1"/>
          <dgm:bulletEnabled/>
        </dgm:presLayoutVars>
      </dgm:prSet>
      <dgm:spPr/>
    </dgm:pt>
    <dgm:pt modelId="{CBF4B4BF-100B-4D56-BC6C-8CB5FD172836}" type="pres">
      <dgm:prSet presAssocID="{93AD1305-06FC-40AF-B6AD-65505EF83BF0}" presName="descendantText" presStyleLbl="alignNode1" presStyleIdx="0" presStyleCnt="7">
        <dgm:presLayoutVars>
          <dgm:bulletEnabled/>
        </dgm:presLayoutVars>
      </dgm:prSet>
      <dgm:spPr/>
    </dgm:pt>
    <dgm:pt modelId="{0B397316-C5BD-42AD-82BA-D21790EA4264}" type="pres">
      <dgm:prSet presAssocID="{DDE0271B-FCDA-4A53-8984-882720356465}" presName="sp" presStyleCnt="0"/>
      <dgm:spPr/>
    </dgm:pt>
    <dgm:pt modelId="{1BEF64AA-C0F2-4BD5-9B03-48CE4B11B90E}" type="pres">
      <dgm:prSet presAssocID="{BE77C8BE-78E1-4644-B9FC-2CDB83B6187F}" presName="linNode" presStyleCnt="0"/>
      <dgm:spPr/>
    </dgm:pt>
    <dgm:pt modelId="{CC4C2863-3D79-49F7-8B06-F299A70DAD33}" type="pres">
      <dgm:prSet presAssocID="{BE77C8BE-78E1-4644-B9FC-2CDB83B6187F}" presName="parentText" presStyleLbl="solidFgAcc1" presStyleIdx="1" presStyleCnt="7">
        <dgm:presLayoutVars>
          <dgm:chMax val="1"/>
          <dgm:bulletEnabled/>
        </dgm:presLayoutVars>
      </dgm:prSet>
      <dgm:spPr/>
    </dgm:pt>
    <dgm:pt modelId="{EF41D10B-A9FE-4404-99A8-903B1DFB82DE}" type="pres">
      <dgm:prSet presAssocID="{BE77C8BE-78E1-4644-B9FC-2CDB83B6187F}" presName="descendantText" presStyleLbl="alignNode1" presStyleIdx="1" presStyleCnt="7">
        <dgm:presLayoutVars>
          <dgm:bulletEnabled/>
        </dgm:presLayoutVars>
      </dgm:prSet>
      <dgm:spPr/>
    </dgm:pt>
    <dgm:pt modelId="{9A5C238A-58C0-4815-94D3-85672A1F29CA}" type="pres">
      <dgm:prSet presAssocID="{617D7CBD-AF47-4AA7-821D-6FBEA9BF10C4}" presName="sp" presStyleCnt="0"/>
      <dgm:spPr/>
    </dgm:pt>
    <dgm:pt modelId="{E154E5F3-1BE1-42AC-80C4-1D4DF51FC316}" type="pres">
      <dgm:prSet presAssocID="{3890F4CC-45F4-4F34-918E-C61750CB0102}" presName="linNode" presStyleCnt="0"/>
      <dgm:spPr/>
    </dgm:pt>
    <dgm:pt modelId="{A75DF224-9ACC-4CC1-B3D7-21BAC34C4CAD}" type="pres">
      <dgm:prSet presAssocID="{3890F4CC-45F4-4F34-918E-C61750CB0102}" presName="parentText" presStyleLbl="solidFgAcc1" presStyleIdx="2" presStyleCnt="7">
        <dgm:presLayoutVars>
          <dgm:chMax val="1"/>
          <dgm:bulletEnabled/>
        </dgm:presLayoutVars>
      </dgm:prSet>
      <dgm:spPr/>
    </dgm:pt>
    <dgm:pt modelId="{A76F275D-1FBF-484F-93BB-90840C307408}" type="pres">
      <dgm:prSet presAssocID="{3890F4CC-45F4-4F34-918E-C61750CB0102}" presName="descendantText" presStyleLbl="alignNode1" presStyleIdx="2" presStyleCnt="7">
        <dgm:presLayoutVars>
          <dgm:bulletEnabled/>
        </dgm:presLayoutVars>
      </dgm:prSet>
      <dgm:spPr/>
    </dgm:pt>
    <dgm:pt modelId="{B3F8FD5E-8DA6-4314-B747-A4CAD86E90A2}" type="pres">
      <dgm:prSet presAssocID="{FFFBA6DB-5A4F-44C5-8E15-3837CC7ACEC4}" presName="sp" presStyleCnt="0"/>
      <dgm:spPr/>
    </dgm:pt>
    <dgm:pt modelId="{59B40CE4-74C0-40C7-9AC4-98A7F1BC4DA7}" type="pres">
      <dgm:prSet presAssocID="{AD6E8441-570F-4BC7-9604-A01D5CD00FF1}" presName="linNode" presStyleCnt="0"/>
      <dgm:spPr/>
    </dgm:pt>
    <dgm:pt modelId="{C4530822-6972-4E22-A358-EF92EC7341C9}" type="pres">
      <dgm:prSet presAssocID="{AD6E8441-570F-4BC7-9604-A01D5CD00FF1}" presName="parentText" presStyleLbl="solidFgAcc1" presStyleIdx="3" presStyleCnt="7">
        <dgm:presLayoutVars>
          <dgm:chMax val="1"/>
          <dgm:bulletEnabled/>
        </dgm:presLayoutVars>
      </dgm:prSet>
      <dgm:spPr/>
    </dgm:pt>
    <dgm:pt modelId="{71760E32-D377-4F35-8505-5162B4B00922}" type="pres">
      <dgm:prSet presAssocID="{AD6E8441-570F-4BC7-9604-A01D5CD00FF1}" presName="descendantText" presStyleLbl="alignNode1" presStyleIdx="3" presStyleCnt="7">
        <dgm:presLayoutVars>
          <dgm:bulletEnabled/>
        </dgm:presLayoutVars>
      </dgm:prSet>
      <dgm:spPr/>
    </dgm:pt>
    <dgm:pt modelId="{1AE324B0-A467-4B0B-BE69-87365A52A597}" type="pres">
      <dgm:prSet presAssocID="{9EE3CA0A-72FB-4F1F-8B3E-16E4ECD8BD15}" presName="sp" presStyleCnt="0"/>
      <dgm:spPr/>
    </dgm:pt>
    <dgm:pt modelId="{B626F2ED-5539-425F-8E83-139C77E89A7C}" type="pres">
      <dgm:prSet presAssocID="{B03B900A-B210-4076-BD60-A934F29AFDD4}" presName="linNode" presStyleCnt="0"/>
      <dgm:spPr/>
    </dgm:pt>
    <dgm:pt modelId="{8C393665-DFB6-41C1-8508-A73BB05E7CFE}" type="pres">
      <dgm:prSet presAssocID="{B03B900A-B210-4076-BD60-A934F29AFDD4}" presName="parentText" presStyleLbl="solidFgAcc1" presStyleIdx="4" presStyleCnt="7">
        <dgm:presLayoutVars>
          <dgm:chMax val="1"/>
          <dgm:bulletEnabled/>
        </dgm:presLayoutVars>
      </dgm:prSet>
      <dgm:spPr/>
    </dgm:pt>
    <dgm:pt modelId="{A8FE0D76-FE07-4274-9E92-C60EFD159957}" type="pres">
      <dgm:prSet presAssocID="{B03B900A-B210-4076-BD60-A934F29AFDD4}" presName="descendantText" presStyleLbl="alignNode1" presStyleIdx="4" presStyleCnt="7">
        <dgm:presLayoutVars>
          <dgm:bulletEnabled/>
        </dgm:presLayoutVars>
      </dgm:prSet>
      <dgm:spPr/>
    </dgm:pt>
    <dgm:pt modelId="{8E8C8DD7-043A-48A3-9973-5AA48E8B8F53}" type="pres">
      <dgm:prSet presAssocID="{B11FE356-EECA-400A-97BA-108D38AE239A}" presName="sp" presStyleCnt="0"/>
      <dgm:spPr/>
    </dgm:pt>
    <dgm:pt modelId="{82FCFB5A-DA53-47B2-A467-49B54F45D6A3}" type="pres">
      <dgm:prSet presAssocID="{8F9B5B64-BD4A-4139-81CD-681EA16482C1}" presName="linNode" presStyleCnt="0"/>
      <dgm:spPr/>
    </dgm:pt>
    <dgm:pt modelId="{F44308D9-410E-43DC-B2C1-D8221AA3B1AF}" type="pres">
      <dgm:prSet presAssocID="{8F9B5B64-BD4A-4139-81CD-681EA16482C1}" presName="parentText" presStyleLbl="solidFgAcc1" presStyleIdx="5" presStyleCnt="7">
        <dgm:presLayoutVars>
          <dgm:chMax val="1"/>
          <dgm:bulletEnabled/>
        </dgm:presLayoutVars>
      </dgm:prSet>
      <dgm:spPr/>
    </dgm:pt>
    <dgm:pt modelId="{896A1CE2-2D74-4DF2-B0B7-D449A69AFE4F}" type="pres">
      <dgm:prSet presAssocID="{8F9B5B64-BD4A-4139-81CD-681EA16482C1}" presName="descendantText" presStyleLbl="alignNode1" presStyleIdx="5" presStyleCnt="7">
        <dgm:presLayoutVars>
          <dgm:bulletEnabled/>
        </dgm:presLayoutVars>
      </dgm:prSet>
      <dgm:spPr/>
    </dgm:pt>
    <dgm:pt modelId="{73B8791F-B8FF-4C1F-8E6A-F4560C991B81}" type="pres">
      <dgm:prSet presAssocID="{83D77ED3-3935-4ACE-A82E-938A07015C77}" presName="sp" presStyleCnt="0"/>
      <dgm:spPr/>
    </dgm:pt>
    <dgm:pt modelId="{ED5B56B7-ACBB-4E6D-810A-FC3CA3B8885B}" type="pres">
      <dgm:prSet presAssocID="{B9AD7369-1112-4A82-8316-956CB49DF157}" presName="linNode" presStyleCnt="0"/>
      <dgm:spPr/>
    </dgm:pt>
    <dgm:pt modelId="{8D05DD79-35C3-4748-BCEC-A248E503E4E7}" type="pres">
      <dgm:prSet presAssocID="{B9AD7369-1112-4A82-8316-956CB49DF157}" presName="parentText" presStyleLbl="solidFgAcc1" presStyleIdx="6" presStyleCnt="7">
        <dgm:presLayoutVars>
          <dgm:chMax val="1"/>
          <dgm:bulletEnabled/>
        </dgm:presLayoutVars>
      </dgm:prSet>
      <dgm:spPr/>
    </dgm:pt>
    <dgm:pt modelId="{71B560D7-776E-4B58-97D5-7915C750E4D7}" type="pres">
      <dgm:prSet presAssocID="{B9AD7369-1112-4A82-8316-956CB49DF157}" presName="descendantText" presStyleLbl="alignNode1" presStyleIdx="6" presStyleCnt="7">
        <dgm:presLayoutVars>
          <dgm:bulletEnabled/>
        </dgm:presLayoutVars>
      </dgm:prSet>
      <dgm:spPr/>
    </dgm:pt>
  </dgm:ptLst>
  <dgm:cxnLst>
    <dgm:cxn modelId="{7930A40B-88D3-48C4-A94D-09464A2FBDA8}" type="presOf" srcId="{89022C2F-9D52-4B70-8E77-C24C70DB066A}" destId="{CBF4B4BF-100B-4D56-BC6C-8CB5FD172836}" srcOrd="0" destOrd="0" presId="urn:microsoft.com/office/officeart/2016/7/layout/VerticalHollowActionList"/>
    <dgm:cxn modelId="{503C8E27-07E2-4B5A-A255-281C9D4B4A8D}" srcId="{B6E1E36A-A2F4-49DC-9CA7-CBB7D54C056A}" destId="{B03B900A-B210-4076-BD60-A934F29AFDD4}" srcOrd="4" destOrd="0" parTransId="{EB13DEE4-E4B1-4DF5-A544-86C71CE193DA}" sibTransId="{B11FE356-EECA-400A-97BA-108D38AE239A}"/>
    <dgm:cxn modelId="{3C308F27-CAD1-492F-A24E-4F3616488CFA}" type="presOf" srcId="{B03B900A-B210-4076-BD60-A934F29AFDD4}" destId="{8C393665-DFB6-41C1-8508-A73BB05E7CFE}" srcOrd="0" destOrd="0" presId="urn:microsoft.com/office/officeart/2016/7/layout/VerticalHollowActionList"/>
    <dgm:cxn modelId="{F3DED240-188D-48EE-BAB1-AFEC5912A5F9}" srcId="{B6E1E36A-A2F4-49DC-9CA7-CBB7D54C056A}" destId="{B9AD7369-1112-4A82-8316-956CB49DF157}" srcOrd="6" destOrd="0" parTransId="{FC61DC24-702A-438B-BB22-157033F4C33D}" sibTransId="{C6CE4036-00D3-4FDF-9651-80F71DABFEAC}"/>
    <dgm:cxn modelId="{459CEF5D-F769-4931-B600-A575EE7BFA3F}" srcId="{B6E1E36A-A2F4-49DC-9CA7-CBB7D54C056A}" destId="{AD6E8441-570F-4BC7-9604-A01D5CD00FF1}" srcOrd="3" destOrd="0" parTransId="{FAABB9C8-ED67-4D5E-B25E-CB6CC1D5E711}" sibTransId="{9EE3CA0A-72FB-4F1F-8B3E-16E4ECD8BD15}"/>
    <dgm:cxn modelId="{557AB444-2A7B-4D37-AA17-B96C0E2626D2}" srcId="{BE77C8BE-78E1-4644-B9FC-2CDB83B6187F}" destId="{4D8DDC6D-E050-4DCF-9A9D-4F4549E8232A}" srcOrd="0" destOrd="0" parTransId="{583D7F73-203C-4EB2-A74C-0AE1C123CD94}" sibTransId="{4911B77D-D52E-465A-8FC7-603401CF2B14}"/>
    <dgm:cxn modelId="{71EABE65-01C0-4CC2-A32A-3BD3E43911AD}" srcId="{B6E1E36A-A2F4-49DC-9CA7-CBB7D54C056A}" destId="{8F9B5B64-BD4A-4139-81CD-681EA16482C1}" srcOrd="5" destOrd="0" parTransId="{C517520F-EDF4-4059-AD10-0F6A39AFD396}" sibTransId="{83D77ED3-3935-4ACE-A82E-938A07015C77}"/>
    <dgm:cxn modelId="{51A05548-5ADA-4839-997A-E2927F5B1A61}" type="presOf" srcId="{AD6E8441-570F-4BC7-9604-A01D5CD00FF1}" destId="{C4530822-6972-4E22-A358-EF92EC7341C9}" srcOrd="0" destOrd="0" presId="urn:microsoft.com/office/officeart/2016/7/layout/VerticalHollowActionList"/>
    <dgm:cxn modelId="{EBF5EE69-612D-4E94-B9A1-BD129F77ACBF}" type="presOf" srcId="{93AD1305-06FC-40AF-B6AD-65505EF83BF0}" destId="{7C92EBD5-C274-4B53-9DE7-F1E19A715455}" srcOrd="0" destOrd="0" presId="urn:microsoft.com/office/officeart/2016/7/layout/VerticalHollowActionList"/>
    <dgm:cxn modelId="{7598B96E-984A-4D90-AF88-11D2B3EAEB10}" type="presOf" srcId="{406E1379-C91C-482D-B8BF-CEBE617DE565}" destId="{896A1CE2-2D74-4DF2-B0B7-D449A69AFE4F}" srcOrd="0" destOrd="0" presId="urn:microsoft.com/office/officeart/2016/7/layout/VerticalHollowActionList"/>
    <dgm:cxn modelId="{E26D2F6F-2B8F-450D-9C98-9F4BAD35052C}" type="presOf" srcId="{DC5BC89E-8FC4-480B-B8FE-02538B74EFDB}" destId="{71760E32-D377-4F35-8505-5162B4B00922}" srcOrd="0" destOrd="0" presId="urn:microsoft.com/office/officeart/2016/7/layout/VerticalHollowActionList"/>
    <dgm:cxn modelId="{10165B73-897C-4B52-92D3-CFED735DBB29}" srcId="{B6E1E36A-A2F4-49DC-9CA7-CBB7D54C056A}" destId="{93AD1305-06FC-40AF-B6AD-65505EF83BF0}" srcOrd="0" destOrd="0" parTransId="{42809317-D96F-4CB5-AA88-FCB2F00442DB}" sibTransId="{DDE0271B-FCDA-4A53-8984-882720356465}"/>
    <dgm:cxn modelId="{E9DEFF54-4B05-4040-B87B-D5F992FBAC8C}" type="presOf" srcId="{BE77C8BE-78E1-4644-B9FC-2CDB83B6187F}" destId="{CC4C2863-3D79-49F7-8B06-F299A70DAD33}" srcOrd="0" destOrd="0" presId="urn:microsoft.com/office/officeart/2016/7/layout/VerticalHollowActionList"/>
    <dgm:cxn modelId="{639F085A-4BCD-41A6-8F06-195F51A92C16}" type="presOf" srcId="{B9AD7369-1112-4A82-8316-956CB49DF157}" destId="{8D05DD79-35C3-4748-BCEC-A248E503E4E7}" srcOrd="0" destOrd="0" presId="urn:microsoft.com/office/officeart/2016/7/layout/VerticalHollowActionList"/>
    <dgm:cxn modelId="{7033ED84-DDA1-4A51-8E7D-44F1CD30293B}" type="presOf" srcId="{B6E1E36A-A2F4-49DC-9CA7-CBB7D54C056A}" destId="{1C2E57D7-8B34-45AE-9A29-321BD68C9B16}" srcOrd="0" destOrd="0" presId="urn:microsoft.com/office/officeart/2016/7/layout/VerticalHollowActionList"/>
    <dgm:cxn modelId="{85D6178B-7CAE-47B9-A7F9-6CE6CC9F57A8}" srcId="{B03B900A-B210-4076-BD60-A934F29AFDD4}" destId="{60EF78E9-36F4-4B7D-BA19-E008B02BD8BE}" srcOrd="0" destOrd="0" parTransId="{7F4DA46D-B54E-4E60-9E85-39CEAC44D7BA}" sibTransId="{EF723AED-815D-4431-B3D0-9EA95C45BB4E}"/>
    <dgm:cxn modelId="{81E8DC8C-BA4C-47BE-8BBA-E44717DC8924}" type="presOf" srcId="{2CADD426-3309-4AC0-9951-273261577D8E}" destId="{71B560D7-776E-4B58-97D5-7915C750E4D7}" srcOrd="0" destOrd="0" presId="urn:microsoft.com/office/officeart/2016/7/layout/VerticalHollowActionList"/>
    <dgm:cxn modelId="{A38D83A3-C677-4F25-A7DC-7668EF8D3BAE}" srcId="{B6E1E36A-A2F4-49DC-9CA7-CBB7D54C056A}" destId="{BE77C8BE-78E1-4644-B9FC-2CDB83B6187F}" srcOrd="1" destOrd="0" parTransId="{7C9C027E-E1A2-46E5-B2EC-411F4562B1B8}" sibTransId="{617D7CBD-AF47-4AA7-821D-6FBEA9BF10C4}"/>
    <dgm:cxn modelId="{CB5820A4-E3FD-4C6D-BA7D-F04D91AEFBA6}" srcId="{AD6E8441-570F-4BC7-9604-A01D5CD00FF1}" destId="{DC5BC89E-8FC4-480B-B8FE-02538B74EFDB}" srcOrd="0" destOrd="0" parTransId="{23E7B4CF-70FC-44E3-8D2B-5A2CDABDEEA3}" sibTransId="{673C2827-B523-4DBB-B830-E6B61E558C90}"/>
    <dgm:cxn modelId="{F9D5F1A7-8F1E-4325-A927-6C3BC56E37D4}" type="presOf" srcId="{60EF78E9-36F4-4B7D-BA19-E008B02BD8BE}" destId="{A8FE0D76-FE07-4274-9E92-C60EFD159957}" srcOrd="0" destOrd="0" presId="urn:microsoft.com/office/officeart/2016/7/layout/VerticalHollowActionList"/>
    <dgm:cxn modelId="{E9C2C8CD-D3A9-48C6-9E17-51178C05C487}" srcId="{B6E1E36A-A2F4-49DC-9CA7-CBB7D54C056A}" destId="{3890F4CC-45F4-4F34-918E-C61750CB0102}" srcOrd="2" destOrd="0" parTransId="{3D8AFFD5-A585-4039-B9C8-0D39B520E5A4}" sibTransId="{FFFBA6DB-5A4F-44C5-8E15-3837CC7ACEC4}"/>
    <dgm:cxn modelId="{A939D3D0-34D6-41F0-87E5-FEA931D3FA31}" srcId="{8F9B5B64-BD4A-4139-81CD-681EA16482C1}" destId="{406E1379-C91C-482D-B8BF-CEBE617DE565}" srcOrd="0" destOrd="0" parTransId="{AA6F8FA8-EBD8-40E1-8E1D-661670703DBD}" sibTransId="{DF79A967-23AA-4BF5-882D-F9A9D577A05C}"/>
    <dgm:cxn modelId="{85DCFED3-4015-4B17-98D0-ACC8CB5E7FB6}" srcId="{3890F4CC-45F4-4F34-918E-C61750CB0102}" destId="{1DD89D33-0CC0-4BC2-99B2-D1FDDBC9A286}" srcOrd="0" destOrd="0" parTransId="{6DAD7EF9-FA49-43D0-B3AA-64DF4692C98F}" sibTransId="{93F2FD03-C789-48DF-8C3A-F89FD5C96824}"/>
    <dgm:cxn modelId="{533CCCD6-0441-42FE-94C1-753ECA747FA8}" type="presOf" srcId="{1DD89D33-0CC0-4BC2-99B2-D1FDDBC9A286}" destId="{A76F275D-1FBF-484F-93BB-90840C307408}" srcOrd="0" destOrd="0" presId="urn:microsoft.com/office/officeart/2016/7/layout/VerticalHollowActionList"/>
    <dgm:cxn modelId="{84F7FBDB-C7B9-4255-A96F-285110E9F6A7}" srcId="{B9AD7369-1112-4A82-8316-956CB49DF157}" destId="{2CADD426-3309-4AC0-9951-273261577D8E}" srcOrd="0" destOrd="0" parTransId="{83128445-67E0-4CA8-A86B-D112D7D39DB0}" sibTransId="{EEE9BE64-FC0A-41A2-AC19-A498721E82CC}"/>
    <dgm:cxn modelId="{593E38E4-064A-48B8-9CD5-1908BFDBBA58}" type="presOf" srcId="{8F9B5B64-BD4A-4139-81CD-681EA16482C1}" destId="{F44308D9-410E-43DC-B2C1-D8221AA3B1AF}" srcOrd="0" destOrd="0" presId="urn:microsoft.com/office/officeart/2016/7/layout/VerticalHollowActionList"/>
    <dgm:cxn modelId="{57909BF4-C3C0-408D-8E62-AA96D9AE40CA}" srcId="{93AD1305-06FC-40AF-B6AD-65505EF83BF0}" destId="{89022C2F-9D52-4B70-8E77-C24C70DB066A}" srcOrd="0" destOrd="0" parTransId="{EEC9F884-4619-4402-B2E1-6B3A27F67D8F}" sibTransId="{D5886F2B-D736-4A0B-8E64-A05C737FE35B}"/>
    <dgm:cxn modelId="{104F98F8-073E-48E8-B078-920189818182}" type="presOf" srcId="{4D8DDC6D-E050-4DCF-9A9D-4F4549E8232A}" destId="{EF41D10B-A9FE-4404-99A8-903B1DFB82DE}" srcOrd="0" destOrd="0" presId="urn:microsoft.com/office/officeart/2016/7/layout/VerticalHollowActionList"/>
    <dgm:cxn modelId="{52278BFD-5EFA-4EC2-BCBD-BC73A5D74ABD}" type="presOf" srcId="{3890F4CC-45F4-4F34-918E-C61750CB0102}" destId="{A75DF224-9ACC-4CC1-B3D7-21BAC34C4CAD}" srcOrd="0" destOrd="0" presId="urn:microsoft.com/office/officeart/2016/7/layout/VerticalHollowActionList"/>
    <dgm:cxn modelId="{3158F9E1-19AE-4763-B42C-773EA8C9C7B3}" type="presParOf" srcId="{1C2E57D7-8B34-45AE-9A29-321BD68C9B16}" destId="{218D4330-3679-4B65-91CD-CD20435B153A}" srcOrd="0" destOrd="0" presId="urn:microsoft.com/office/officeart/2016/7/layout/VerticalHollowActionList"/>
    <dgm:cxn modelId="{62976E56-DCCE-4EA2-A528-4FF1F0B57D3E}" type="presParOf" srcId="{218D4330-3679-4B65-91CD-CD20435B153A}" destId="{7C92EBD5-C274-4B53-9DE7-F1E19A715455}" srcOrd="0" destOrd="0" presId="urn:microsoft.com/office/officeart/2016/7/layout/VerticalHollowActionList"/>
    <dgm:cxn modelId="{2483FDBD-47B2-4E53-81A4-402FAF889A12}" type="presParOf" srcId="{218D4330-3679-4B65-91CD-CD20435B153A}" destId="{CBF4B4BF-100B-4D56-BC6C-8CB5FD172836}" srcOrd="1" destOrd="0" presId="urn:microsoft.com/office/officeart/2016/7/layout/VerticalHollowActionList"/>
    <dgm:cxn modelId="{D002B0FB-12CC-4B39-8D48-23CA34C5A39F}" type="presParOf" srcId="{1C2E57D7-8B34-45AE-9A29-321BD68C9B16}" destId="{0B397316-C5BD-42AD-82BA-D21790EA4264}" srcOrd="1" destOrd="0" presId="urn:microsoft.com/office/officeart/2016/7/layout/VerticalHollowActionList"/>
    <dgm:cxn modelId="{052FFD64-836E-4FE1-B729-F42B3D381957}" type="presParOf" srcId="{1C2E57D7-8B34-45AE-9A29-321BD68C9B16}" destId="{1BEF64AA-C0F2-4BD5-9B03-48CE4B11B90E}" srcOrd="2" destOrd="0" presId="urn:microsoft.com/office/officeart/2016/7/layout/VerticalHollowActionList"/>
    <dgm:cxn modelId="{A7708A45-F04F-4287-AA72-13A38860019E}" type="presParOf" srcId="{1BEF64AA-C0F2-4BD5-9B03-48CE4B11B90E}" destId="{CC4C2863-3D79-49F7-8B06-F299A70DAD33}" srcOrd="0" destOrd="0" presId="urn:microsoft.com/office/officeart/2016/7/layout/VerticalHollowActionList"/>
    <dgm:cxn modelId="{39852948-755C-4EA1-A565-A16CE4C6A449}" type="presParOf" srcId="{1BEF64AA-C0F2-4BD5-9B03-48CE4B11B90E}" destId="{EF41D10B-A9FE-4404-99A8-903B1DFB82DE}" srcOrd="1" destOrd="0" presId="urn:microsoft.com/office/officeart/2016/7/layout/VerticalHollowActionList"/>
    <dgm:cxn modelId="{5692B724-94BD-4B7A-8BD8-3416F2AAE189}" type="presParOf" srcId="{1C2E57D7-8B34-45AE-9A29-321BD68C9B16}" destId="{9A5C238A-58C0-4815-94D3-85672A1F29CA}" srcOrd="3" destOrd="0" presId="urn:microsoft.com/office/officeart/2016/7/layout/VerticalHollowActionList"/>
    <dgm:cxn modelId="{A3507715-5068-4BDE-9459-88E9E18B7370}" type="presParOf" srcId="{1C2E57D7-8B34-45AE-9A29-321BD68C9B16}" destId="{E154E5F3-1BE1-42AC-80C4-1D4DF51FC316}" srcOrd="4" destOrd="0" presId="urn:microsoft.com/office/officeart/2016/7/layout/VerticalHollowActionList"/>
    <dgm:cxn modelId="{36E83A02-E583-4DE4-B403-215F95A5B2F5}" type="presParOf" srcId="{E154E5F3-1BE1-42AC-80C4-1D4DF51FC316}" destId="{A75DF224-9ACC-4CC1-B3D7-21BAC34C4CAD}" srcOrd="0" destOrd="0" presId="urn:microsoft.com/office/officeart/2016/7/layout/VerticalHollowActionList"/>
    <dgm:cxn modelId="{4D296923-0BBE-411B-97A8-7A82E56F0171}" type="presParOf" srcId="{E154E5F3-1BE1-42AC-80C4-1D4DF51FC316}" destId="{A76F275D-1FBF-484F-93BB-90840C307408}" srcOrd="1" destOrd="0" presId="urn:microsoft.com/office/officeart/2016/7/layout/VerticalHollowActionList"/>
    <dgm:cxn modelId="{BF6EE596-9B31-4E92-8655-32E53491C8A9}" type="presParOf" srcId="{1C2E57D7-8B34-45AE-9A29-321BD68C9B16}" destId="{B3F8FD5E-8DA6-4314-B747-A4CAD86E90A2}" srcOrd="5" destOrd="0" presId="urn:microsoft.com/office/officeart/2016/7/layout/VerticalHollowActionList"/>
    <dgm:cxn modelId="{F6E8478E-44CE-4484-9EF7-10C5016F1BE1}" type="presParOf" srcId="{1C2E57D7-8B34-45AE-9A29-321BD68C9B16}" destId="{59B40CE4-74C0-40C7-9AC4-98A7F1BC4DA7}" srcOrd="6" destOrd="0" presId="urn:microsoft.com/office/officeart/2016/7/layout/VerticalHollowActionList"/>
    <dgm:cxn modelId="{B628EB1E-9F8A-4896-A286-891636303E1B}" type="presParOf" srcId="{59B40CE4-74C0-40C7-9AC4-98A7F1BC4DA7}" destId="{C4530822-6972-4E22-A358-EF92EC7341C9}" srcOrd="0" destOrd="0" presId="urn:microsoft.com/office/officeart/2016/7/layout/VerticalHollowActionList"/>
    <dgm:cxn modelId="{BBF376FF-0DC1-4447-8FFC-7369008437C7}" type="presParOf" srcId="{59B40CE4-74C0-40C7-9AC4-98A7F1BC4DA7}" destId="{71760E32-D377-4F35-8505-5162B4B00922}" srcOrd="1" destOrd="0" presId="urn:microsoft.com/office/officeart/2016/7/layout/VerticalHollowActionList"/>
    <dgm:cxn modelId="{42B3C318-C64E-4CC5-94B3-8F1A3B6B9AF9}" type="presParOf" srcId="{1C2E57D7-8B34-45AE-9A29-321BD68C9B16}" destId="{1AE324B0-A467-4B0B-BE69-87365A52A597}" srcOrd="7" destOrd="0" presId="urn:microsoft.com/office/officeart/2016/7/layout/VerticalHollowActionList"/>
    <dgm:cxn modelId="{E31CDCA9-F848-48F4-B87D-AF918B9EE22B}" type="presParOf" srcId="{1C2E57D7-8B34-45AE-9A29-321BD68C9B16}" destId="{B626F2ED-5539-425F-8E83-139C77E89A7C}" srcOrd="8" destOrd="0" presId="urn:microsoft.com/office/officeart/2016/7/layout/VerticalHollowActionList"/>
    <dgm:cxn modelId="{87E518F8-5D9D-469E-A9E0-B7277B6C7ECA}" type="presParOf" srcId="{B626F2ED-5539-425F-8E83-139C77E89A7C}" destId="{8C393665-DFB6-41C1-8508-A73BB05E7CFE}" srcOrd="0" destOrd="0" presId="urn:microsoft.com/office/officeart/2016/7/layout/VerticalHollowActionList"/>
    <dgm:cxn modelId="{128CC5BE-AEDF-415C-9B99-AE30EDEE0742}" type="presParOf" srcId="{B626F2ED-5539-425F-8E83-139C77E89A7C}" destId="{A8FE0D76-FE07-4274-9E92-C60EFD159957}" srcOrd="1" destOrd="0" presId="urn:microsoft.com/office/officeart/2016/7/layout/VerticalHollowActionList"/>
    <dgm:cxn modelId="{4CF28A51-4A03-4FDE-9C9A-250500DD0D93}" type="presParOf" srcId="{1C2E57D7-8B34-45AE-9A29-321BD68C9B16}" destId="{8E8C8DD7-043A-48A3-9973-5AA48E8B8F53}" srcOrd="9" destOrd="0" presId="urn:microsoft.com/office/officeart/2016/7/layout/VerticalHollowActionList"/>
    <dgm:cxn modelId="{9A29A4FA-869E-454D-BF39-A3027932830C}" type="presParOf" srcId="{1C2E57D7-8B34-45AE-9A29-321BD68C9B16}" destId="{82FCFB5A-DA53-47B2-A467-49B54F45D6A3}" srcOrd="10" destOrd="0" presId="urn:microsoft.com/office/officeart/2016/7/layout/VerticalHollowActionList"/>
    <dgm:cxn modelId="{9FBA1DCF-33CD-4517-AB65-E447C996D515}" type="presParOf" srcId="{82FCFB5A-DA53-47B2-A467-49B54F45D6A3}" destId="{F44308D9-410E-43DC-B2C1-D8221AA3B1AF}" srcOrd="0" destOrd="0" presId="urn:microsoft.com/office/officeart/2016/7/layout/VerticalHollowActionList"/>
    <dgm:cxn modelId="{18A9D009-1B0D-48A9-BAC7-93F904F1B348}" type="presParOf" srcId="{82FCFB5A-DA53-47B2-A467-49B54F45D6A3}" destId="{896A1CE2-2D74-4DF2-B0B7-D449A69AFE4F}" srcOrd="1" destOrd="0" presId="urn:microsoft.com/office/officeart/2016/7/layout/VerticalHollowActionList"/>
    <dgm:cxn modelId="{B91032F7-A293-422E-B95E-3E1D50EC64DE}" type="presParOf" srcId="{1C2E57D7-8B34-45AE-9A29-321BD68C9B16}" destId="{73B8791F-B8FF-4C1F-8E6A-F4560C991B81}" srcOrd="11" destOrd="0" presId="urn:microsoft.com/office/officeart/2016/7/layout/VerticalHollowActionList"/>
    <dgm:cxn modelId="{72D6A759-DAB2-4873-8222-AD27165A92EC}" type="presParOf" srcId="{1C2E57D7-8B34-45AE-9A29-321BD68C9B16}" destId="{ED5B56B7-ACBB-4E6D-810A-FC3CA3B8885B}" srcOrd="12" destOrd="0" presId="urn:microsoft.com/office/officeart/2016/7/layout/VerticalHollowActionList"/>
    <dgm:cxn modelId="{407518C2-A357-44CA-8983-CAF9E6BA73BE}" type="presParOf" srcId="{ED5B56B7-ACBB-4E6D-810A-FC3CA3B8885B}" destId="{8D05DD79-35C3-4748-BCEC-A248E503E4E7}" srcOrd="0" destOrd="0" presId="urn:microsoft.com/office/officeart/2016/7/layout/VerticalHollowActionList"/>
    <dgm:cxn modelId="{E8678528-816F-4090-8E85-8BE53B41F53C}" type="presParOf" srcId="{ED5B56B7-ACBB-4E6D-810A-FC3CA3B8885B}" destId="{71B560D7-776E-4B58-97D5-7915C750E4D7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4B4BF-100B-4D56-BC6C-8CB5FD172836}">
      <dsp:nvSpPr>
        <dsp:cNvPr id="0" name=""/>
        <dsp:cNvSpPr/>
      </dsp:nvSpPr>
      <dsp:spPr>
        <a:xfrm>
          <a:off x="1264696" y="1544"/>
          <a:ext cx="5058784" cy="447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154" tIns="113602" rIns="98154" bIns="11360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Listen to and Respect Each Other</a:t>
          </a:r>
        </a:p>
      </dsp:txBody>
      <dsp:txXfrm>
        <a:off x="1264696" y="1544"/>
        <a:ext cx="5058784" cy="447252"/>
      </dsp:txXfrm>
    </dsp:sp>
    <dsp:sp modelId="{7C92EBD5-C274-4B53-9DE7-F1E19A715455}">
      <dsp:nvSpPr>
        <dsp:cNvPr id="0" name=""/>
        <dsp:cNvSpPr/>
      </dsp:nvSpPr>
      <dsp:spPr>
        <a:xfrm>
          <a:off x="0" y="1544"/>
          <a:ext cx="1264696" cy="447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23" tIns="44179" rIns="66923" bIns="44179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Listen</a:t>
          </a:r>
        </a:p>
      </dsp:txBody>
      <dsp:txXfrm>
        <a:off x="0" y="1544"/>
        <a:ext cx="1264696" cy="447252"/>
      </dsp:txXfrm>
    </dsp:sp>
    <dsp:sp modelId="{EF41D10B-A9FE-4404-99A8-903B1DFB82DE}">
      <dsp:nvSpPr>
        <dsp:cNvPr id="0" name=""/>
        <dsp:cNvSpPr/>
      </dsp:nvSpPr>
      <dsp:spPr>
        <a:xfrm>
          <a:off x="1264696" y="475631"/>
          <a:ext cx="5058784" cy="447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154" tIns="113602" rIns="98154" bIns="11360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Act in Good Faith</a:t>
          </a:r>
        </a:p>
      </dsp:txBody>
      <dsp:txXfrm>
        <a:off x="1264696" y="475631"/>
        <a:ext cx="5058784" cy="447252"/>
      </dsp:txXfrm>
    </dsp:sp>
    <dsp:sp modelId="{CC4C2863-3D79-49F7-8B06-F299A70DAD33}">
      <dsp:nvSpPr>
        <dsp:cNvPr id="0" name=""/>
        <dsp:cNvSpPr/>
      </dsp:nvSpPr>
      <dsp:spPr>
        <a:xfrm>
          <a:off x="0" y="475631"/>
          <a:ext cx="1264696" cy="447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23" tIns="44179" rIns="66923" bIns="44179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Act</a:t>
          </a:r>
        </a:p>
      </dsp:txBody>
      <dsp:txXfrm>
        <a:off x="0" y="475631"/>
        <a:ext cx="1264696" cy="447252"/>
      </dsp:txXfrm>
    </dsp:sp>
    <dsp:sp modelId="{A76F275D-1FBF-484F-93BB-90840C307408}">
      <dsp:nvSpPr>
        <dsp:cNvPr id="0" name=""/>
        <dsp:cNvSpPr/>
      </dsp:nvSpPr>
      <dsp:spPr>
        <a:xfrm>
          <a:off x="1264696" y="949719"/>
          <a:ext cx="5058784" cy="447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154" tIns="113602" rIns="98154" bIns="11360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Open Discussion by All</a:t>
          </a:r>
        </a:p>
      </dsp:txBody>
      <dsp:txXfrm>
        <a:off x="1264696" y="949719"/>
        <a:ext cx="5058784" cy="447252"/>
      </dsp:txXfrm>
    </dsp:sp>
    <dsp:sp modelId="{A75DF224-9ACC-4CC1-B3D7-21BAC34C4CAD}">
      <dsp:nvSpPr>
        <dsp:cNvPr id="0" name=""/>
        <dsp:cNvSpPr/>
      </dsp:nvSpPr>
      <dsp:spPr>
        <a:xfrm>
          <a:off x="0" y="949719"/>
          <a:ext cx="1264696" cy="447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23" tIns="44179" rIns="66923" bIns="44179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Open</a:t>
          </a:r>
        </a:p>
      </dsp:txBody>
      <dsp:txXfrm>
        <a:off x="0" y="949719"/>
        <a:ext cx="1264696" cy="447252"/>
      </dsp:txXfrm>
    </dsp:sp>
    <dsp:sp modelId="{71760E32-D377-4F35-8505-5162B4B00922}">
      <dsp:nvSpPr>
        <dsp:cNvPr id="0" name=""/>
        <dsp:cNvSpPr/>
      </dsp:nvSpPr>
      <dsp:spPr>
        <a:xfrm>
          <a:off x="1264696" y="1423806"/>
          <a:ext cx="5058784" cy="447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154" tIns="113602" rIns="98154" bIns="11360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Seek Collaborative Solutions</a:t>
          </a:r>
        </a:p>
      </dsp:txBody>
      <dsp:txXfrm>
        <a:off x="1264696" y="1423806"/>
        <a:ext cx="5058784" cy="447252"/>
      </dsp:txXfrm>
    </dsp:sp>
    <dsp:sp modelId="{C4530822-6972-4E22-A358-EF92EC7341C9}">
      <dsp:nvSpPr>
        <dsp:cNvPr id="0" name=""/>
        <dsp:cNvSpPr/>
      </dsp:nvSpPr>
      <dsp:spPr>
        <a:xfrm>
          <a:off x="0" y="1423806"/>
          <a:ext cx="1264696" cy="447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23" tIns="44179" rIns="66923" bIns="44179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Seek</a:t>
          </a:r>
        </a:p>
      </dsp:txBody>
      <dsp:txXfrm>
        <a:off x="0" y="1423806"/>
        <a:ext cx="1264696" cy="447252"/>
      </dsp:txXfrm>
    </dsp:sp>
    <dsp:sp modelId="{A8FE0D76-FE07-4274-9E92-C60EFD159957}">
      <dsp:nvSpPr>
        <dsp:cNvPr id="0" name=""/>
        <dsp:cNvSpPr/>
      </dsp:nvSpPr>
      <dsp:spPr>
        <a:xfrm>
          <a:off x="1264696" y="1897894"/>
          <a:ext cx="5058784" cy="447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154" tIns="113602" rIns="98154" bIns="11360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Silence Your Cellphone</a:t>
          </a:r>
        </a:p>
      </dsp:txBody>
      <dsp:txXfrm>
        <a:off x="1264696" y="1897894"/>
        <a:ext cx="5058784" cy="447252"/>
      </dsp:txXfrm>
    </dsp:sp>
    <dsp:sp modelId="{8C393665-DFB6-41C1-8508-A73BB05E7CFE}">
      <dsp:nvSpPr>
        <dsp:cNvPr id="0" name=""/>
        <dsp:cNvSpPr/>
      </dsp:nvSpPr>
      <dsp:spPr>
        <a:xfrm>
          <a:off x="0" y="1897894"/>
          <a:ext cx="1264696" cy="447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23" tIns="44179" rIns="66923" bIns="44179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Silence</a:t>
          </a:r>
        </a:p>
      </dsp:txBody>
      <dsp:txXfrm>
        <a:off x="0" y="1897894"/>
        <a:ext cx="1264696" cy="447252"/>
      </dsp:txXfrm>
    </dsp:sp>
    <dsp:sp modelId="{896A1CE2-2D74-4DF2-B0B7-D449A69AFE4F}">
      <dsp:nvSpPr>
        <dsp:cNvPr id="0" name=""/>
        <dsp:cNvSpPr/>
      </dsp:nvSpPr>
      <dsp:spPr>
        <a:xfrm>
          <a:off x="1264696" y="2371981"/>
          <a:ext cx="5058784" cy="447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154" tIns="113602" rIns="98154" bIns="11360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Yourself with Name and Org when Commenting</a:t>
          </a:r>
        </a:p>
      </dsp:txBody>
      <dsp:txXfrm>
        <a:off x="1264696" y="2371981"/>
        <a:ext cx="5058784" cy="447252"/>
      </dsp:txXfrm>
    </dsp:sp>
    <dsp:sp modelId="{F44308D9-410E-43DC-B2C1-D8221AA3B1AF}">
      <dsp:nvSpPr>
        <dsp:cNvPr id="0" name=""/>
        <dsp:cNvSpPr/>
      </dsp:nvSpPr>
      <dsp:spPr>
        <a:xfrm>
          <a:off x="0" y="2371981"/>
          <a:ext cx="1264696" cy="447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23" tIns="44179" rIns="66923" bIns="44179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Identify</a:t>
          </a:r>
        </a:p>
      </dsp:txBody>
      <dsp:txXfrm>
        <a:off x="0" y="2371981"/>
        <a:ext cx="1264696" cy="447252"/>
      </dsp:txXfrm>
    </dsp:sp>
    <dsp:sp modelId="{71B560D7-776E-4B58-97D5-7915C750E4D7}">
      <dsp:nvSpPr>
        <dsp:cNvPr id="0" name=""/>
        <dsp:cNvSpPr/>
      </dsp:nvSpPr>
      <dsp:spPr>
        <a:xfrm>
          <a:off x="1264696" y="2846069"/>
          <a:ext cx="5058784" cy="447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154" tIns="113602" rIns="98154" bIns="11360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Please Mute your line if not commenting </a:t>
          </a:r>
        </a:p>
      </dsp:txBody>
      <dsp:txXfrm>
        <a:off x="1264696" y="2846069"/>
        <a:ext cx="5058784" cy="447252"/>
      </dsp:txXfrm>
    </dsp:sp>
    <dsp:sp modelId="{8D05DD79-35C3-4748-BCEC-A248E503E4E7}">
      <dsp:nvSpPr>
        <dsp:cNvPr id="0" name=""/>
        <dsp:cNvSpPr/>
      </dsp:nvSpPr>
      <dsp:spPr>
        <a:xfrm>
          <a:off x="0" y="2846069"/>
          <a:ext cx="1264696" cy="447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23" tIns="44179" rIns="66923" bIns="44179" numCol="1" spcCol="1270" anchor="ctr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Mute</a:t>
          </a:r>
        </a:p>
      </dsp:txBody>
      <dsp:txXfrm>
        <a:off x="0" y="2846069"/>
        <a:ext cx="1264696" cy="447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CE322182-E6D1-4957-91F7-055802C0AF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64C8536-90F7-40B7-85C9-2CEE544142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48F2CA1D-30A4-4CD7-8D22-F29415A39A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7EB875E0-30D4-4D15-B1B3-F38A5623603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900">
                <a:cs typeface="+mn-cs"/>
              </a:defRPr>
            </a:lvl1pPr>
          </a:lstStyle>
          <a:p>
            <a:pPr>
              <a:defRPr/>
            </a:pPr>
            <a:fld id="{B32E6EB7-97E5-4B39-8B7F-D141B1808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7E30513-4EAD-46CA-A210-8B6480CAC0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5">
            <a:extLst>
              <a:ext uri="{FF2B5EF4-FFF2-40B4-BE49-F238E27FC236}">
                <a16:creationId xmlns:a16="http://schemas.microsoft.com/office/drawing/2014/main" id="{186A943C-365D-442E-81F8-4ED676C102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black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9157" name="Text Box 12">
            <a:extLst>
              <a:ext uri="{FF2B5EF4-FFF2-40B4-BE49-F238E27FC236}">
                <a16:creationId xmlns:a16="http://schemas.microsoft.com/office/drawing/2014/main" id="{FCF552B2-E836-467A-87E1-301155CB4D71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4191000" y="86106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FBC85BC0-C045-45FC-8FE9-F5DC7A0148BB}" type="slidenum">
              <a:rPr lang="en-US" altLang="en-US" sz="900" b="1" smtClean="0">
                <a:solidFill>
                  <a:schemeClr val="accent1"/>
                </a:solidFill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endParaRPr lang="en-US" altLang="en-US" sz="900" b="1">
              <a:solidFill>
                <a:schemeClr val="accent1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accent1"/>
        </a:solidFill>
        <a:latin typeface="Arial" charset="0"/>
        <a:ea typeface="+mn-ea"/>
        <a:cs typeface="+mn-cs"/>
      </a:defRPr>
    </a:lvl1pPr>
    <a:lvl2pPr marL="285750" indent="-17145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accent1"/>
        </a:solidFill>
        <a:latin typeface="Arial" charset="0"/>
        <a:ea typeface="+mn-ea"/>
        <a:cs typeface="+mn-cs"/>
      </a:defRPr>
    </a:lvl2pPr>
    <a:lvl3pPr marL="571500" indent="-171450" algn="l" rtl="0" eaLnBrk="0" fontAlgn="base" hangingPunct="0">
      <a:spcBef>
        <a:spcPct val="30000"/>
      </a:spcBef>
      <a:spcAft>
        <a:spcPct val="0"/>
      </a:spcAft>
      <a:buFont typeface="Arial Unicode MS" panose="020B0604020202020204" pitchFamily="34" charset="-128"/>
      <a:buChar char="–"/>
      <a:defRPr sz="1000" kern="1200">
        <a:solidFill>
          <a:schemeClr val="accent1"/>
        </a:solidFill>
        <a:latin typeface="Arial" charset="0"/>
        <a:ea typeface="+mn-ea"/>
        <a:cs typeface="+mn-cs"/>
      </a:defRPr>
    </a:lvl3pPr>
    <a:lvl4pPr marL="857250" indent="-171450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accent1"/>
        </a:solidFill>
        <a:latin typeface="Arial" charset="0"/>
        <a:ea typeface="+mn-ea"/>
        <a:cs typeface="+mn-cs"/>
      </a:defRPr>
    </a:lvl4pPr>
    <a:lvl5pPr marL="1143000" indent="-171450" algn="l" rtl="0" eaLnBrk="0" fontAlgn="base" hangingPunct="0">
      <a:spcBef>
        <a:spcPct val="30000"/>
      </a:spcBef>
      <a:spcAft>
        <a:spcPct val="0"/>
      </a:spcAft>
      <a:buFont typeface="Arial Unicode MS" panose="020B0604020202020204" pitchFamily="34" charset="-128"/>
      <a:buChar char="–"/>
      <a:defRPr sz="1000" kern="1200">
        <a:solidFill>
          <a:schemeClr val="accent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2E6A513-9125-4BD7-9A4B-922EE74EF4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6A98F00-39F2-4504-8FFF-AB0F2F8ED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97E7C-DBBF-4642-8866-F06863A8F6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62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0ABCA-223E-1310-A738-BF145FB57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CD1808-8C03-1ED1-D4B3-57F41CF9B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890DB1-CFC8-F29F-D0D3-C6CB53E48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1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25C34-C079-9E3F-5B0A-E2C1A9629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54BFB-E8E2-AEF2-9F88-75C224418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9A863-BA2E-59D7-6694-034D325C2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0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1B538-8310-413C-3AD3-6ED1C26B0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7A1960-52AF-CA48-1918-D12FAF5A2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05ED07-283B-28CA-19E5-C95735C2C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5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914BF-417D-8411-11F4-07B92DAB6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765298-DCC3-B644-C8C8-0558339E8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81B05-E8DF-ACCA-7CF9-16DC32A6B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DE71D-787E-F6A7-CCF9-F431F75DE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E2DDFE-4DF5-D7A4-3924-2C1D7474F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8411EF-EFC1-5EC5-8BFF-C42CF20C1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98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0AEE1-4BFD-4688-D5CE-E5395AE61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2D14F4-D0AF-C646-D61C-90A8B9B20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7822C-6BE1-B6F6-67CE-5AA451BD4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84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F4F79C65-160A-4836-A35C-B8692A3E8E9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781800" y="3810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indent="1371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indent="18288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indent="182880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indent="182880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indent="182880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indent="182880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EB7E9703-91A5-4100-B817-FDB3FFEF0344}" type="slidenum">
              <a:rPr lang="en-US" altLang="en-US" sz="900" b="1" smtClean="0">
                <a:solidFill>
                  <a:schemeClr val="bg1"/>
                </a:solidFill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endParaRPr lang="en-US" altLang="en-US" sz="9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1828800"/>
            <a:ext cx="7239000" cy="1193800"/>
          </a:xfrm>
        </p:spPr>
        <p:txBody>
          <a:bodyPr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3200400"/>
            <a:ext cx="7239000" cy="301625"/>
          </a:xfrm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04635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793304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336675"/>
            <a:ext cx="1809750" cy="2190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6675"/>
            <a:ext cx="5276850" cy="219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959137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DDA8-F826-4091-910D-36301303B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C51A8-65DE-43B0-9FD7-CDBF5CC36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35309-F2E1-4318-BF44-6413EF39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735-F29F-4F9F-A60B-709A512AAD6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A47FC-BB1C-480C-9C21-D0C075C3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22E4A-D440-44D9-A392-54A57C82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3C1F-4146-4F94-9599-B7BB24B2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8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39D4C-319A-4530-B94B-EBB460DD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94308-8410-4E36-BAE2-46BB57F75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416-0950-4C46-82DD-2A128AA8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735-F29F-4F9F-A60B-709A512AAD6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2F163-D0C3-44FB-B579-62512095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F1A75-CE99-4A06-9D02-09E388B0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3C1F-4146-4F94-9599-B7BB24B2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39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1CE9E-D65A-4D14-A5E9-E6065E6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6FFB0-DFC5-4A09-9D5B-E86F939F4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56B99-0577-4EF6-AFF3-2AEB771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735-F29F-4F9F-A60B-709A512AAD6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6CD92-C81A-472E-A2AB-11096329D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7F11A-6CFD-43D4-BF1E-8F65A0FA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3C1F-4146-4F94-9599-B7BB24B2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8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DC3A-DCA9-47E2-9BAF-3923535D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B7DFC-F878-4774-86BF-C11516E7C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8A1D3-9523-40E8-8BD9-D52799CFD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DAD9F-2B1A-4E5A-8CAE-3CC5E8D5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735-F29F-4F9F-A60B-709A512AAD6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6E815-209E-4A85-99E3-F98D491D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A42F4-A516-45A2-9B2F-9FBAC055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3C1F-4146-4F94-9599-B7BB24B2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C856-E1B2-4ABA-9627-91246F95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D2AC5-3792-4500-A21F-932F1DC12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B89C8-B0A5-4E39-865C-A3B943450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6516B-5222-44D8-8DCC-47B72DE43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C6A93-23A4-4024-AF1D-E32CCE7B5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D9C2A2-F501-45A5-8485-B602908F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735-F29F-4F9F-A60B-709A512AAD6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68BA9-9A74-4370-84F9-B9A594B2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48252-9FCF-4961-AA4F-75206B5E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3C1F-4146-4F94-9599-B7BB24B2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44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E37C-73FA-4D39-A480-14DFA2B8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3FA41-6773-43AC-899D-4FCC0AF5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735-F29F-4F9F-A60B-709A512AAD6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D5F0B-BCCA-46F7-9E47-7100D7C3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598CE-3DA8-46FE-BB30-6E566E01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3C1F-4146-4F94-9599-B7BB24B2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34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608A3-DAC6-4684-9EEE-2EC0538D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735-F29F-4F9F-A60B-709A512AAD6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8803E-EFA3-44B6-81C9-A406C85E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73279-6B5F-49B3-BED9-708C4E07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3C1F-4146-4F94-9599-B7BB24B2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52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892A-7848-4FC5-A7C2-2A2C61DC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67B07-6DC4-4CF7-A55C-B81488C40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4D627-3168-4B74-9CF5-57B79AB32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94009-91D5-425C-B03A-617AD5AA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735-F29F-4F9F-A60B-709A512AAD6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DC032-B27F-4BB1-9DE9-E7B0FF12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09B46-CC16-4D52-9CC4-16F9787D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3C1F-4146-4F94-9599-B7BB24B2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7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198544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0F50-052B-4812-AF8F-F63BBB40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2DF6B-357B-4AFE-B012-E9853653D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3756C-3DE4-4F79-AFE1-968B917CF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AB66A-7845-4AB5-8B1F-ADE67E7F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735-F29F-4F9F-A60B-709A512AAD6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3D463-017C-4A27-87E1-25F3FD33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2981A-5ACA-4340-95AF-44806727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3C1F-4146-4F94-9599-B7BB24B2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31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D861-0987-49A3-AA0A-72EC4313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0970B-F24C-4090-BC81-03607583D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F9674-2BD8-462C-8E7D-7BB9B340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735-F29F-4F9F-A60B-709A512AAD6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956A6-AE53-4BA2-866F-0147C8E7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F2ABC-DE6F-4EE7-96EF-F11E95E7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3C1F-4146-4F94-9599-B7BB24B2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55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0C15EC-3D17-48E5-9CFB-992ED225D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6DFA01-3A65-44B0-8B58-EDBCCF310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7A506-EA9F-47F7-B553-4613C737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4735-F29F-4F9F-A60B-709A512AAD6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480C7-199E-4C76-9995-EDE4D131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3812C-24A1-49A7-A811-BAF92DB6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3C1F-4146-4F94-9599-B7BB24B2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23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546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87407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1336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133600"/>
            <a:ext cx="3543300" cy="139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56113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29639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72530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35566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171117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71138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82CE91-E869-4F3B-A6B0-BF9CB778C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524000" y="1336675"/>
            <a:ext cx="7239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4011AF-E25D-4A80-A1C1-F73EAA54B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524000" y="2133600"/>
            <a:ext cx="7239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653F235B-8FB8-4C85-B539-32C1D58CC576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524000" y="381000"/>
            <a:ext cx="44196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900" b="1" dirty="0"/>
              <a:t>Water Management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900" b="1" dirty="0"/>
              <a:t>PV Drought Work Group Bi-Monthly Meeting</a:t>
            </a:r>
          </a:p>
        </p:txBody>
      </p:sp>
      <p:sp>
        <p:nvSpPr>
          <p:cNvPr id="5126" name="Text Box 12">
            <a:extLst>
              <a:ext uri="{FF2B5EF4-FFF2-40B4-BE49-F238E27FC236}">
                <a16:creationId xmlns:a16="http://schemas.microsoft.com/office/drawing/2014/main" id="{585921BF-583D-444A-BD2A-024C82388D9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6781800" y="381000"/>
            <a:ext cx="19812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3AC19E72-0B32-4229-83DF-E90E3FA8891E}" type="slidenum">
              <a:rPr lang="en-US" altLang="en-US" sz="900" b="1" smtClean="0">
                <a:cs typeface="+mn-cs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endParaRPr lang="en-US" altLang="en-US" sz="900" b="1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>
    <p:wipe dir="r"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FFA1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25000"/>
        <a:buFont typeface="Arial" panose="020B0604020202020204" pitchFamily="34" charset="0"/>
        <a:defRPr sz="2200" b="1">
          <a:solidFill>
            <a:srgbClr val="0082AA"/>
          </a:solidFill>
          <a:latin typeface="+mn-lt"/>
          <a:ea typeface="+mn-ea"/>
          <a:cs typeface="+mn-cs"/>
        </a:defRPr>
      </a:lvl1pPr>
      <a:lvl2pPr marL="177800" indent="-176213" algn="l" rtl="0" eaLnBrk="0" fontAlgn="base" hangingPunct="0">
        <a:lnSpc>
          <a:spcPct val="90000"/>
        </a:lnSpc>
        <a:spcBef>
          <a:spcPct val="25000"/>
        </a:spcBef>
        <a:spcAft>
          <a:spcPct val="15000"/>
        </a:spcAft>
        <a:buChar char="•"/>
        <a:defRPr sz="2200">
          <a:solidFill>
            <a:srgbClr val="0082AA"/>
          </a:solidFill>
          <a:latin typeface="+mn-lt"/>
          <a:ea typeface="+mn-ea"/>
          <a:cs typeface="+mn-cs"/>
        </a:defRPr>
      </a:lvl2pPr>
      <a:lvl3pPr marL="514350" indent="-222250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Font typeface="Arial" panose="020B0604020202020204" pitchFamily="34" charset="0"/>
        <a:buChar char="–"/>
        <a:defRPr sz="2000">
          <a:solidFill>
            <a:srgbClr val="0082AA"/>
          </a:solidFill>
          <a:latin typeface="+mn-lt"/>
          <a:ea typeface="+mn-ea"/>
          <a:cs typeface="+mn-cs"/>
        </a:defRPr>
      </a:lvl3pPr>
      <a:lvl4pPr marL="804863" indent="-176213" algn="l" rtl="0" eaLnBrk="0" fontAlgn="base" hangingPunct="0">
        <a:lnSpc>
          <a:spcPct val="90000"/>
        </a:lnSpc>
        <a:spcBef>
          <a:spcPct val="15000"/>
        </a:spcBef>
        <a:spcAft>
          <a:spcPct val="15000"/>
        </a:spcAft>
        <a:buChar char="•"/>
        <a:defRPr>
          <a:solidFill>
            <a:srgbClr val="0082AA"/>
          </a:solidFill>
          <a:latin typeface="+mn-lt"/>
          <a:ea typeface="+mn-ea"/>
          <a:cs typeface="+mn-cs"/>
        </a:defRPr>
      </a:lvl4pPr>
      <a:lvl5pPr marL="14335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5pPr>
      <a:lvl6pPr marL="18907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6pPr>
      <a:lvl7pPr marL="23479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7pPr>
      <a:lvl8pPr marL="28051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8pPr>
      <a:lvl9pPr marL="3262313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har char="•"/>
        <a:defRPr sz="2200" b="1">
          <a:solidFill>
            <a:srgbClr val="0082A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BC9922-DA4C-4579-9D62-2DCB99FA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210D5-B100-49B0-B6A7-36073DCD9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52358-DB54-49B7-9E1B-FAB12A806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A4735-F29F-4F9F-A60B-709A512AAD6F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261E2-C216-466D-8AC3-780CCFAFF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952DE-136D-4FBC-A8E1-CAF32D8A4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E3C1F-4146-4F94-9599-B7BB24B2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2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33483" y="2374323"/>
            <a:ext cx="7203786" cy="2902324"/>
          </a:xfrm>
          <a:custGeom>
            <a:avLst/>
            <a:gdLst/>
            <a:ahLst/>
            <a:cxnLst/>
            <a:rect l="l" t="t" r="r" b="b"/>
            <a:pathLst>
              <a:path w="7924165" h="3289300">
                <a:moveTo>
                  <a:pt x="0" y="3288791"/>
                </a:moveTo>
                <a:lnTo>
                  <a:pt x="7923542" y="3288791"/>
                </a:lnTo>
              </a:path>
              <a:path w="7924165" h="3289300">
                <a:moveTo>
                  <a:pt x="0" y="3069335"/>
                </a:moveTo>
                <a:lnTo>
                  <a:pt x="7923542" y="3069335"/>
                </a:lnTo>
              </a:path>
              <a:path w="7924165" h="3289300">
                <a:moveTo>
                  <a:pt x="0" y="2849879"/>
                </a:moveTo>
                <a:lnTo>
                  <a:pt x="7923542" y="2849879"/>
                </a:lnTo>
              </a:path>
              <a:path w="7924165" h="3289300">
                <a:moveTo>
                  <a:pt x="0" y="2631947"/>
                </a:moveTo>
                <a:lnTo>
                  <a:pt x="7923542" y="2631947"/>
                </a:lnTo>
              </a:path>
              <a:path w="7924165" h="3289300">
                <a:moveTo>
                  <a:pt x="0" y="2193035"/>
                </a:moveTo>
                <a:lnTo>
                  <a:pt x="7923542" y="2193035"/>
                </a:lnTo>
              </a:path>
              <a:path w="7924165" h="3289300">
                <a:moveTo>
                  <a:pt x="0" y="1973579"/>
                </a:moveTo>
                <a:lnTo>
                  <a:pt x="7923542" y="1973579"/>
                </a:lnTo>
              </a:path>
              <a:path w="7924165" h="3289300">
                <a:moveTo>
                  <a:pt x="0" y="1754123"/>
                </a:moveTo>
                <a:lnTo>
                  <a:pt x="7923542" y="1754123"/>
                </a:lnTo>
              </a:path>
              <a:path w="7924165" h="3289300">
                <a:moveTo>
                  <a:pt x="0" y="1534667"/>
                </a:moveTo>
                <a:lnTo>
                  <a:pt x="7923542" y="1534667"/>
                </a:lnTo>
              </a:path>
              <a:path w="7924165" h="3289300">
                <a:moveTo>
                  <a:pt x="0" y="1097279"/>
                </a:moveTo>
                <a:lnTo>
                  <a:pt x="7923542" y="1097279"/>
                </a:lnTo>
              </a:path>
              <a:path w="7924165" h="3289300">
                <a:moveTo>
                  <a:pt x="0" y="877823"/>
                </a:moveTo>
                <a:lnTo>
                  <a:pt x="7923542" y="877823"/>
                </a:lnTo>
              </a:path>
              <a:path w="7924165" h="3289300">
                <a:moveTo>
                  <a:pt x="0" y="658367"/>
                </a:moveTo>
                <a:lnTo>
                  <a:pt x="7923542" y="658367"/>
                </a:lnTo>
              </a:path>
              <a:path w="7924165" h="3289300">
                <a:moveTo>
                  <a:pt x="0" y="438911"/>
                </a:moveTo>
                <a:lnTo>
                  <a:pt x="7923542" y="438911"/>
                </a:lnTo>
              </a:path>
              <a:path w="7924165" h="3289300">
                <a:moveTo>
                  <a:pt x="0" y="0"/>
                </a:moveTo>
                <a:lnTo>
                  <a:pt x="7923542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83" y="1794756"/>
            <a:ext cx="7203786" cy="386043"/>
          </a:xfrm>
          <a:custGeom>
            <a:avLst/>
            <a:gdLst/>
            <a:ahLst/>
            <a:cxnLst/>
            <a:rect l="l" t="t" r="r" b="b"/>
            <a:pathLst>
              <a:path w="7924165" h="437514">
                <a:moveTo>
                  <a:pt x="0" y="437388"/>
                </a:moveTo>
                <a:lnTo>
                  <a:pt x="6245401" y="437388"/>
                </a:lnTo>
              </a:path>
              <a:path w="7924165" h="437514">
                <a:moveTo>
                  <a:pt x="7196606" y="437388"/>
                </a:moveTo>
                <a:lnTo>
                  <a:pt x="7923542" y="437388"/>
                </a:lnTo>
              </a:path>
              <a:path w="7924165" h="437514">
                <a:moveTo>
                  <a:pt x="0" y="219456"/>
                </a:moveTo>
                <a:lnTo>
                  <a:pt x="6245401" y="219456"/>
                </a:lnTo>
              </a:path>
              <a:path w="7924165" h="437514">
                <a:moveTo>
                  <a:pt x="7196606" y="219456"/>
                </a:moveTo>
                <a:lnTo>
                  <a:pt x="7923542" y="219456"/>
                </a:lnTo>
              </a:path>
              <a:path w="7924165" h="437514">
                <a:moveTo>
                  <a:pt x="0" y="0"/>
                </a:moveTo>
                <a:lnTo>
                  <a:pt x="6245401" y="0"/>
                </a:lnTo>
              </a:path>
              <a:path w="7924165" h="437514">
                <a:moveTo>
                  <a:pt x="7196606" y="0"/>
                </a:moveTo>
                <a:lnTo>
                  <a:pt x="7923542" y="0"/>
                </a:lnTo>
              </a:path>
            </a:pathLst>
          </a:custGeom>
          <a:ln w="9525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33483" y="1600894"/>
            <a:ext cx="7203786" cy="2902324"/>
          </a:xfrm>
          <a:custGeom>
            <a:avLst/>
            <a:gdLst/>
            <a:ahLst/>
            <a:cxnLst/>
            <a:rect l="l" t="t" r="r" b="b"/>
            <a:pathLst>
              <a:path w="7924165" h="3289300">
                <a:moveTo>
                  <a:pt x="0" y="3289046"/>
                </a:moveTo>
                <a:lnTo>
                  <a:pt x="7923542" y="3289046"/>
                </a:lnTo>
              </a:path>
              <a:path w="7924165" h="3289300">
                <a:moveTo>
                  <a:pt x="0" y="2191766"/>
                </a:moveTo>
                <a:lnTo>
                  <a:pt x="7923542" y="2191766"/>
                </a:lnTo>
              </a:path>
              <a:path w="7924165" h="3289300">
                <a:moveTo>
                  <a:pt x="0" y="1096010"/>
                </a:moveTo>
                <a:lnTo>
                  <a:pt x="7923542" y="1096010"/>
                </a:lnTo>
              </a:path>
              <a:path w="7924165" h="3289300">
                <a:moveTo>
                  <a:pt x="0" y="0"/>
                </a:moveTo>
                <a:lnTo>
                  <a:pt x="792354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33482" y="1600895"/>
            <a:ext cx="7203786" cy="3869391"/>
          </a:xfrm>
          <a:custGeom>
            <a:avLst/>
            <a:gdLst/>
            <a:ahLst/>
            <a:cxnLst/>
            <a:rect l="l" t="t" r="r" b="b"/>
            <a:pathLst>
              <a:path w="7924165" h="4385310">
                <a:moveTo>
                  <a:pt x="0" y="0"/>
                </a:moveTo>
                <a:lnTo>
                  <a:pt x="7923542" y="0"/>
                </a:lnTo>
                <a:lnTo>
                  <a:pt x="7923542" y="4384827"/>
                </a:lnTo>
                <a:lnTo>
                  <a:pt x="0" y="438482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33483" y="1600891"/>
            <a:ext cx="7203786" cy="3869391"/>
          </a:xfrm>
          <a:custGeom>
            <a:avLst/>
            <a:gdLst/>
            <a:ahLst/>
            <a:cxnLst/>
            <a:rect l="l" t="t" r="r" b="b"/>
            <a:pathLst>
              <a:path w="7924165" h="4385310">
                <a:moveTo>
                  <a:pt x="0" y="4384827"/>
                </a:moveTo>
                <a:lnTo>
                  <a:pt x="0" y="0"/>
                </a:lnTo>
              </a:path>
              <a:path w="7924165" h="4385310">
                <a:moveTo>
                  <a:pt x="0" y="4384827"/>
                </a:moveTo>
                <a:lnTo>
                  <a:pt x="7923542" y="43848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8">
            <a:extLst>
              <a:ext uri="{FF2B5EF4-FFF2-40B4-BE49-F238E27FC236}">
                <a16:creationId xmlns:a16="http://schemas.microsoft.com/office/drawing/2014/main" id="{A478686C-FC36-44DE-B066-C03BFC5989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819275"/>
            <a:ext cx="7239000" cy="1203325"/>
          </a:xfrm>
        </p:spPr>
        <p:txBody>
          <a:bodyPr/>
          <a:lstStyle/>
          <a:p>
            <a:r>
              <a:rPr lang="en-US" altLang="en-US" dirty="0"/>
              <a:t>Potter Valley Drought Variance Working Group</a:t>
            </a:r>
          </a:p>
        </p:txBody>
      </p:sp>
      <p:sp>
        <p:nvSpPr>
          <p:cNvPr id="5123" name="Rectangle 39">
            <a:extLst>
              <a:ext uri="{FF2B5EF4-FFF2-40B4-BE49-F238E27FC236}">
                <a16:creationId xmlns:a16="http://schemas.microsoft.com/office/drawing/2014/main" id="{8D87F24D-A049-4858-A4C3-5870FAE23A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00400"/>
            <a:ext cx="7239000" cy="304800"/>
          </a:xfrm>
        </p:spPr>
        <p:txBody>
          <a:bodyPr/>
          <a:lstStyle/>
          <a:p>
            <a:pPr marL="0" indent="0"/>
            <a:r>
              <a:rPr lang="en-US" altLang="en-US" dirty="0"/>
              <a:t>Monthly Meeting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40F686D-F18B-449B-B2B6-4903B83A2BC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5588" y="3733800"/>
            <a:ext cx="5903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SzPct val="25000"/>
              <a:buFont typeface="Arial" panose="020B0604020202020204" pitchFamily="34" charset="0"/>
              <a:defRPr sz="2200" b="1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buChar char="•"/>
              <a:defRPr sz="2200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panose="020B0604020202020204" pitchFamily="34" charset="0"/>
              <a:buChar char="–"/>
              <a:defRPr sz="2000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har char="•"/>
              <a:defRPr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0000"/>
              </a:lnSpc>
              <a:buChar char="•"/>
              <a:defRPr sz="2200" b="1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200" b="1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200" b="1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200" b="1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200" b="1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Water Management Report</a:t>
            </a:r>
          </a:p>
        </p:txBody>
      </p:sp>
      <p:sp>
        <p:nvSpPr>
          <p:cNvPr id="5125" name="Rectangle 12">
            <a:extLst>
              <a:ext uri="{FF2B5EF4-FFF2-40B4-BE49-F238E27FC236}">
                <a16:creationId xmlns:a16="http://schemas.microsoft.com/office/drawing/2014/main" id="{23A4DBDD-09CE-4CDE-93D2-3EF70E2DDBD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16796" y="4556125"/>
            <a:ext cx="3503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SzPct val="25000"/>
              <a:buFont typeface="Arial" panose="020B0604020202020204" pitchFamily="34" charset="0"/>
              <a:defRPr sz="2200" b="1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5000"/>
              </a:spcBef>
              <a:spcAft>
                <a:spcPct val="15000"/>
              </a:spcAft>
              <a:buChar char="•"/>
              <a:defRPr sz="2200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panose="020B0604020202020204" pitchFamily="34" charset="0"/>
              <a:buChar char="–"/>
              <a:defRPr sz="2000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har char="•"/>
              <a:defRPr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0000"/>
              </a:lnSpc>
              <a:buChar char="•"/>
              <a:defRPr sz="2200" b="1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200" b="1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200" b="1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200" b="1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•"/>
              <a:defRPr sz="2200" b="1">
                <a:solidFill>
                  <a:srgbClr val="0082A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600" b="0" dirty="0">
                <a:solidFill>
                  <a:schemeClr val="bg1"/>
                </a:solidFill>
              </a:rPr>
              <a:t>Oct. 30, 2025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CA174-3FA5-4F81-D04D-D46FBF88C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01ECEE8-B0A0-F835-3AD1-A62913C47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9286" y="412912"/>
            <a:ext cx="8102404" cy="418576"/>
          </a:xfrm>
        </p:spPr>
        <p:txBody>
          <a:bodyPr/>
          <a:lstStyle/>
          <a:p>
            <a:pPr algn="ctr"/>
            <a:r>
              <a:rPr lang="en-US" altLang="en-US" sz="3200" dirty="0"/>
              <a:t>Scenario Comparison</a:t>
            </a:r>
            <a:endParaRPr lang="en-US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9994A5-6B2C-F6A4-9341-A1DE11FC92F4}"/>
              </a:ext>
            </a:extLst>
          </p:cNvPr>
          <p:cNvSpPr txBox="1"/>
          <p:nvPr/>
        </p:nvSpPr>
        <p:spPr>
          <a:xfrm rot="16200000">
            <a:off x="-766498" y="3881183"/>
            <a:ext cx="1828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Water?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8793E-E71D-77DA-977A-B8C54051B690}"/>
              </a:ext>
            </a:extLst>
          </p:cNvPr>
          <p:cNvSpPr txBox="1"/>
          <p:nvPr/>
        </p:nvSpPr>
        <p:spPr>
          <a:xfrm>
            <a:off x="3679962" y="969081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EBBR after 10/31?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D9BE4-B6FE-0EAC-7BCD-5A3368C6B943}"/>
              </a:ext>
            </a:extLst>
          </p:cNvPr>
          <p:cNvSpPr txBox="1"/>
          <p:nvPr/>
        </p:nvSpPr>
        <p:spPr>
          <a:xfrm rot="16200000">
            <a:off x="117376" y="251629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9AC37-5587-156F-29D2-35F0446932EC}"/>
              </a:ext>
            </a:extLst>
          </p:cNvPr>
          <p:cNvSpPr txBox="1"/>
          <p:nvPr/>
        </p:nvSpPr>
        <p:spPr>
          <a:xfrm rot="16200000">
            <a:off x="117376" y="507484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082239-61A1-31BC-09C7-9CDAF021A7A3}"/>
              </a:ext>
            </a:extLst>
          </p:cNvPr>
          <p:cNvSpPr txBox="1"/>
          <p:nvPr/>
        </p:nvSpPr>
        <p:spPr>
          <a:xfrm>
            <a:off x="1507316" y="1422235"/>
            <a:ext cx="2204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Increase to 25 cfs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2EE0D-7F9F-B990-F0A5-CCA2E2093C71}"/>
              </a:ext>
            </a:extLst>
          </p:cNvPr>
          <p:cNvSpPr txBox="1"/>
          <p:nvPr/>
        </p:nvSpPr>
        <p:spPr>
          <a:xfrm>
            <a:off x="5576108" y="1422235"/>
            <a:ext cx="1963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Remain at 5 cfs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41612C-3F29-F722-5D9D-E54C90196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4151"/>
          <a:stretch>
            <a:fillRect/>
          </a:stretch>
        </p:blipFill>
        <p:spPr>
          <a:xfrm>
            <a:off x="581043" y="4318851"/>
            <a:ext cx="3925019" cy="2249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B9C6D4-59AA-64BF-0682-6F695768D1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4151"/>
          <a:stretch>
            <a:fillRect/>
          </a:stretch>
        </p:blipFill>
        <p:spPr>
          <a:xfrm>
            <a:off x="581043" y="1903215"/>
            <a:ext cx="3925019" cy="2252472"/>
          </a:xfrm>
          <a:prstGeom prst="rect">
            <a:avLst/>
          </a:prstGeom>
        </p:spPr>
      </p:pic>
      <p:pic>
        <p:nvPicPr>
          <p:cNvPr id="10" name="Content Placeholder 7187">
            <a:extLst>
              <a:ext uri="{FF2B5EF4-FFF2-40B4-BE49-F238E27FC236}">
                <a16:creationId xmlns:a16="http://schemas.microsoft.com/office/drawing/2014/main" id="{26AA2280-5603-97B2-EE2B-2F5279E39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black">
          <a:xfrm>
            <a:off x="4563289" y="4318851"/>
            <a:ext cx="4572000" cy="224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9D9549-0419-439C-AFA0-2DD7DBCED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289" y="1906263"/>
            <a:ext cx="4572000" cy="22494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F253DC4-7AE8-459F-86A3-17E0746EC3CF}"/>
              </a:ext>
            </a:extLst>
          </p:cNvPr>
          <p:cNvSpPr/>
          <p:nvPr/>
        </p:nvSpPr>
        <p:spPr bwMode="auto">
          <a:xfrm>
            <a:off x="4563289" y="1422235"/>
            <a:ext cx="4572002" cy="529207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20882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4837571-241D-4CB2-9630-9F64A3BED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4100" y="881071"/>
            <a:ext cx="7793038" cy="418576"/>
          </a:xfrm>
        </p:spPr>
        <p:txBody>
          <a:bodyPr/>
          <a:lstStyle/>
          <a:p>
            <a:r>
              <a:rPr lang="en-US" altLang="en-US" sz="3200" dirty="0"/>
              <a:t>Aug. 2025 - Storage and Flow </a:t>
            </a:r>
            <a:r>
              <a:rPr lang="en-US" altLang="en-US" sz="1800" dirty="0">
                <a:solidFill>
                  <a:srgbClr val="FF0000"/>
                </a:solidFill>
              </a:rPr>
              <a:t>(Preliminary Data)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39BCB6-43F9-8B2A-B5C2-678D20F1066B}"/>
              </a:ext>
            </a:extLst>
          </p:cNvPr>
          <p:cNvSpPr/>
          <p:nvPr/>
        </p:nvSpPr>
        <p:spPr bwMode="auto">
          <a:xfrm>
            <a:off x="4176445" y="6632044"/>
            <a:ext cx="791110" cy="188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82AA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A3FDE-F510-B8E2-2749-48FE8C98C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600" y="301869"/>
            <a:ext cx="5900275" cy="37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Variance was approved </a:t>
            </a:r>
            <a:r>
              <a:rPr lang="en-US" altLang="en-US" sz="1400" dirty="0">
                <a:solidFill>
                  <a:srgbClr val="002060"/>
                </a:solidFill>
              </a:rPr>
              <a:t>Aug.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 4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th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 and was implemented </a:t>
            </a:r>
            <a:r>
              <a:rPr lang="en-US" altLang="en-US" sz="1400" dirty="0">
                <a:solidFill>
                  <a:srgbClr val="002060"/>
                </a:solidFill>
              </a:rPr>
              <a:t>that same day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011A0-8298-441E-DA38-9E60EC05E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598" y="6294521"/>
            <a:ext cx="59996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PVID’s allotment is 3,570 AF for the remainder of the irrigation season. This corresponds to 25 cfs average for Aug. 5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th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 to Oct. 15</a:t>
            </a:r>
            <a:r>
              <a:rPr kumimoji="0" lang="en-US" alt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th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B01EB-92F8-7701-45BF-34409F48E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01577"/>
            <a:ext cx="7315200" cy="48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82457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91528-A1CD-34B7-1C1A-F2FDA1BF2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C2E4658-DC0A-4EA4-B7C7-244A3C4FD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4100" y="881071"/>
            <a:ext cx="7793038" cy="418576"/>
          </a:xfrm>
        </p:spPr>
        <p:txBody>
          <a:bodyPr/>
          <a:lstStyle/>
          <a:p>
            <a:r>
              <a:rPr lang="en-US" altLang="en-US" sz="3200" dirty="0"/>
              <a:t>Sep. 2025 - Storage and Flow </a:t>
            </a:r>
            <a:r>
              <a:rPr lang="en-US" altLang="en-US" sz="1800" dirty="0">
                <a:solidFill>
                  <a:srgbClr val="FF0000"/>
                </a:solidFill>
              </a:rPr>
              <a:t>(Preliminary Data)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532943-AD51-DA8C-C6F1-1F055E468A32}"/>
              </a:ext>
            </a:extLst>
          </p:cNvPr>
          <p:cNvSpPr/>
          <p:nvPr/>
        </p:nvSpPr>
        <p:spPr bwMode="auto">
          <a:xfrm>
            <a:off x="4176445" y="6632044"/>
            <a:ext cx="791110" cy="188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82AA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53AC2-1B39-9E3F-0DBB-472BFE2E9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31119"/>
            <a:ext cx="7315200" cy="466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3922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96C4A-BB55-9374-DE3A-A7E625A69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C29F1FC-25E2-4604-B828-698B8857B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4100" y="881071"/>
            <a:ext cx="7793038" cy="418576"/>
          </a:xfrm>
        </p:spPr>
        <p:txBody>
          <a:bodyPr/>
          <a:lstStyle/>
          <a:p>
            <a:r>
              <a:rPr lang="en-US" altLang="en-US" sz="3200" dirty="0"/>
              <a:t>Oct. 2025 - Storage and Flow </a:t>
            </a:r>
            <a:r>
              <a:rPr lang="en-US" altLang="en-US" sz="1800" dirty="0">
                <a:solidFill>
                  <a:srgbClr val="FF0000"/>
                </a:solidFill>
              </a:rPr>
              <a:t>(Preliminary Data)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06DE9D-7ADA-72E8-A0D5-1EE49AFAECE8}"/>
              </a:ext>
            </a:extLst>
          </p:cNvPr>
          <p:cNvSpPr/>
          <p:nvPr/>
        </p:nvSpPr>
        <p:spPr bwMode="auto">
          <a:xfrm>
            <a:off x="4176445" y="6632044"/>
            <a:ext cx="791110" cy="188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82AA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DA1C5-6DA7-1911-DBC2-A9C7A5357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709" y="6081788"/>
            <a:ext cx="67719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PVID used approximately 3,134 AF out of their 3,570 AF allotment for the </a:t>
            </a:r>
            <a:r>
              <a:rPr lang="en-US" altLang="en-US" sz="1400" dirty="0">
                <a:solidFill>
                  <a:srgbClr val="002060"/>
                </a:solidFill>
              </a:rPr>
              <a:t>Aug. 5</a:t>
            </a:r>
            <a:r>
              <a:rPr lang="en-US" altLang="en-US" sz="1400" baseline="30000" dirty="0">
                <a:solidFill>
                  <a:srgbClr val="002060"/>
                </a:solidFill>
              </a:rPr>
              <a:t>th</a:t>
            </a:r>
            <a:r>
              <a:rPr lang="en-US" altLang="en-US" sz="1400" dirty="0">
                <a:solidFill>
                  <a:srgbClr val="002060"/>
                </a:solidFill>
              </a:rPr>
              <a:t> to Oct. 15</a:t>
            </a:r>
            <a:r>
              <a:rPr lang="en-US" altLang="en-US" sz="1400" baseline="30000" dirty="0">
                <a:solidFill>
                  <a:srgbClr val="002060"/>
                </a:solidFill>
              </a:rPr>
              <a:t>th</a:t>
            </a:r>
            <a:r>
              <a:rPr lang="en-US" altLang="en-US" sz="1400" dirty="0">
                <a:solidFill>
                  <a:srgbClr val="002060"/>
                </a:solidFill>
              </a:rPr>
              <a:t> period of the irrigation season.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 This corresponds to 22 cfs average for the period following variance implementation.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91E8F-3E55-6E94-4229-18C560562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709" y="317456"/>
            <a:ext cx="73758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Note: Going into W2026, the Lake Pillsbury elevation-capacity table was updated with 2023 bathymetry.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0A6DB4-456D-ADF2-D496-7C5848009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8472"/>
            <a:ext cx="7315200" cy="45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2732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4EBA-E3B4-BE27-05CD-977C9576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1469"/>
            <a:ext cx="9144000" cy="497059"/>
          </a:xfrm>
        </p:spPr>
        <p:txBody>
          <a:bodyPr/>
          <a:lstStyle/>
          <a:p>
            <a:pPr algn="ctr"/>
            <a:r>
              <a:rPr lang="en-US" dirty="0"/>
              <a:t>Water Temperature Data</a:t>
            </a:r>
          </a:p>
        </p:txBody>
      </p:sp>
    </p:spTree>
    <p:extLst>
      <p:ext uri="{BB962C8B-B14F-4D97-AF65-F5344CB8AC3E}">
        <p14:creationId xmlns:p14="http://schemas.microsoft.com/office/powerpoint/2010/main" val="2159027387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4801" y="5179806"/>
            <a:ext cx="6593541" cy="0"/>
          </a:xfrm>
          <a:custGeom>
            <a:avLst/>
            <a:gdLst/>
            <a:ahLst/>
            <a:cxnLst/>
            <a:rect l="l" t="t" r="r" b="b"/>
            <a:pathLst>
              <a:path w="7472680">
                <a:moveTo>
                  <a:pt x="0" y="0"/>
                </a:moveTo>
                <a:lnTo>
                  <a:pt x="7472171" y="0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4801" y="4710504"/>
            <a:ext cx="5091953" cy="0"/>
          </a:xfrm>
          <a:custGeom>
            <a:avLst/>
            <a:gdLst/>
            <a:ahLst/>
            <a:cxnLst/>
            <a:rect l="l" t="t" r="r" b="b"/>
            <a:pathLst>
              <a:path w="5770880">
                <a:moveTo>
                  <a:pt x="0" y="0"/>
                </a:moveTo>
                <a:lnTo>
                  <a:pt x="5770625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93093" y="4710504"/>
            <a:ext cx="1434913" cy="0"/>
          </a:xfrm>
          <a:custGeom>
            <a:avLst/>
            <a:gdLst/>
            <a:ahLst/>
            <a:cxnLst/>
            <a:rect l="l" t="t" r="r" b="b"/>
            <a:pathLst>
              <a:path w="1626234">
                <a:moveTo>
                  <a:pt x="0" y="0"/>
                </a:moveTo>
                <a:lnTo>
                  <a:pt x="1626107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5011" y="4241202"/>
            <a:ext cx="3420596" cy="0"/>
          </a:xfrm>
          <a:custGeom>
            <a:avLst/>
            <a:gdLst/>
            <a:ahLst/>
            <a:cxnLst/>
            <a:rect l="l" t="t" r="r" b="b"/>
            <a:pathLst>
              <a:path w="3876675">
                <a:moveTo>
                  <a:pt x="0" y="0"/>
                </a:moveTo>
                <a:lnTo>
                  <a:pt x="3876294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01833" y="4241202"/>
            <a:ext cx="1426509" cy="0"/>
          </a:xfrm>
          <a:custGeom>
            <a:avLst/>
            <a:gdLst/>
            <a:ahLst/>
            <a:cxnLst/>
            <a:rect l="l" t="t" r="r" b="b"/>
            <a:pathLst>
              <a:path w="1616709">
                <a:moveTo>
                  <a:pt x="0" y="0"/>
                </a:moveTo>
                <a:lnTo>
                  <a:pt x="1616200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4802" y="4241202"/>
            <a:ext cx="23812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5012" y="3772572"/>
            <a:ext cx="3433481" cy="0"/>
          </a:xfrm>
          <a:custGeom>
            <a:avLst/>
            <a:gdLst/>
            <a:ahLst/>
            <a:cxnLst/>
            <a:rect l="l" t="t" r="r" b="b"/>
            <a:pathLst>
              <a:path w="3891279">
                <a:moveTo>
                  <a:pt x="0" y="0"/>
                </a:moveTo>
                <a:lnTo>
                  <a:pt x="3890772" y="0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4609" y="3772572"/>
            <a:ext cx="1413622" cy="0"/>
          </a:xfrm>
          <a:custGeom>
            <a:avLst/>
            <a:gdLst/>
            <a:ahLst/>
            <a:cxnLst/>
            <a:rect l="l" t="t" r="r" b="b"/>
            <a:pathLst>
              <a:path w="1602104">
                <a:moveTo>
                  <a:pt x="0" y="0"/>
                </a:moveTo>
                <a:lnTo>
                  <a:pt x="1601723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4802" y="3772572"/>
            <a:ext cx="23812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15012" y="3303269"/>
            <a:ext cx="4913219" cy="0"/>
          </a:xfrm>
          <a:custGeom>
            <a:avLst/>
            <a:gdLst/>
            <a:ahLst/>
            <a:cxnLst/>
            <a:rect l="l" t="t" r="r" b="b"/>
            <a:pathLst>
              <a:path w="5568315">
                <a:moveTo>
                  <a:pt x="0" y="0"/>
                </a:moveTo>
                <a:lnTo>
                  <a:pt x="5567933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4802" y="3303269"/>
            <a:ext cx="23812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15012" y="2834640"/>
            <a:ext cx="4913219" cy="0"/>
          </a:xfrm>
          <a:custGeom>
            <a:avLst/>
            <a:gdLst/>
            <a:ahLst/>
            <a:cxnLst/>
            <a:rect l="l" t="t" r="r" b="b"/>
            <a:pathLst>
              <a:path w="5568315">
                <a:moveTo>
                  <a:pt x="0" y="0"/>
                </a:moveTo>
                <a:lnTo>
                  <a:pt x="5567933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34802" y="2834640"/>
            <a:ext cx="23812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15012" y="2365338"/>
            <a:ext cx="4913219" cy="0"/>
          </a:xfrm>
          <a:custGeom>
            <a:avLst/>
            <a:gdLst/>
            <a:ahLst/>
            <a:cxnLst/>
            <a:rect l="l" t="t" r="r" b="b"/>
            <a:pathLst>
              <a:path w="5568315">
                <a:moveTo>
                  <a:pt x="0" y="0"/>
                </a:moveTo>
                <a:lnTo>
                  <a:pt x="5567933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34802" y="2365338"/>
            <a:ext cx="23812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15012" y="1896034"/>
            <a:ext cx="4913219" cy="0"/>
          </a:xfrm>
          <a:custGeom>
            <a:avLst/>
            <a:gdLst/>
            <a:ahLst/>
            <a:cxnLst/>
            <a:rect l="l" t="t" r="r" b="b"/>
            <a:pathLst>
              <a:path w="5568315">
                <a:moveTo>
                  <a:pt x="0" y="0"/>
                </a:moveTo>
                <a:lnTo>
                  <a:pt x="5567933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4802" y="1896034"/>
            <a:ext cx="23812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15012" y="1427404"/>
            <a:ext cx="4913219" cy="0"/>
          </a:xfrm>
          <a:custGeom>
            <a:avLst/>
            <a:gdLst/>
            <a:ahLst/>
            <a:cxnLst/>
            <a:rect l="l" t="t" r="r" b="b"/>
            <a:pathLst>
              <a:path w="5568315">
                <a:moveTo>
                  <a:pt x="0" y="0"/>
                </a:moveTo>
                <a:lnTo>
                  <a:pt x="5567933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4802" y="1427404"/>
            <a:ext cx="23812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47" y="0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4801" y="958774"/>
            <a:ext cx="6593541" cy="0"/>
          </a:xfrm>
          <a:custGeom>
            <a:avLst/>
            <a:gdLst/>
            <a:ahLst/>
            <a:cxnLst/>
            <a:rect l="l" t="t" r="r" b="b"/>
            <a:pathLst>
              <a:path w="7472680">
                <a:moveTo>
                  <a:pt x="0" y="0"/>
                </a:moveTo>
                <a:lnTo>
                  <a:pt x="7472172" y="0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73848" y="4310455"/>
            <a:ext cx="0" cy="1339103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141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73848" y="958775"/>
            <a:ext cx="0" cy="341219"/>
          </a:xfrm>
          <a:custGeom>
            <a:avLst/>
            <a:gdLst/>
            <a:ahLst/>
            <a:cxnLst/>
            <a:rect l="l" t="t" r="r" b="b"/>
            <a:pathLst>
              <a:path h="386715">
                <a:moveTo>
                  <a:pt x="0" y="0"/>
                </a:moveTo>
                <a:lnTo>
                  <a:pt x="0" y="386334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13566" y="4310455"/>
            <a:ext cx="0" cy="1339103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141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13566" y="958775"/>
            <a:ext cx="0" cy="341219"/>
          </a:xfrm>
          <a:custGeom>
            <a:avLst/>
            <a:gdLst/>
            <a:ahLst/>
            <a:cxnLst/>
            <a:rect l="l" t="t" r="r" b="b"/>
            <a:pathLst>
              <a:path h="386715">
                <a:moveTo>
                  <a:pt x="0" y="0"/>
                </a:moveTo>
                <a:lnTo>
                  <a:pt x="0" y="386334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53284" y="4310455"/>
            <a:ext cx="0" cy="1339103"/>
          </a:xfrm>
          <a:custGeom>
            <a:avLst/>
            <a:gdLst/>
            <a:ahLst/>
            <a:cxnLst/>
            <a:rect l="l" t="t" r="r" b="b"/>
            <a:pathLst>
              <a:path h="1517650">
                <a:moveTo>
                  <a:pt x="0" y="0"/>
                </a:moveTo>
                <a:lnTo>
                  <a:pt x="0" y="1517141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53284" y="958775"/>
            <a:ext cx="0" cy="341219"/>
          </a:xfrm>
          <a:custGeom>
            <a:avLst/>
            <a:gdLst/>
            <a:ahLst/>
            <a:cxnLst/>
            <a:rect l="l" t="t" r="r" b="b"/>
            <a:pathLst>
              <a:path h="386715">
                <a:moveTo>
                  <a:pt x="0" y="0"/>
                </a:moveTo>
                <a:lnTo>
                  <a:pt x="0" y="386334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93004" y="958775"/>
            <a:ext cx="0" cy="4690782"/>
          </a:xfrm>
          <a:custGeom>
            <a:avLst/>
            <a:gdLst/>
            <a:ahLst/>
            <a:cxnLst/>
            <a:rect l="l" t="t" r="r" b="b"/>
            <a:pathLst>
              <a:path h="5316220">
                <a:moveTo>
                  <a:pt x="0" y="0"/>
                </a:moveTo>
                <a:lnTo>
                  <a:pt x="0" y="5315712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32050" y="4486612"/>
            <a:ext cx="0" cy="1162610"/>
          </a:xfrm>
          <a:custGeom>
            <a:avLst/>
            <a:gdLst/>
            <a:ahLst/>
            <a:cxnLst/>
            <a:rect l="l" t="t" r="r" b="b"/>
            <a:pathLst>
              <a:path h="1317625">
                <a:moveTo>
                  <a:pt x="0" y="0"/>
                </a:moveTo>
                <a:lnTo>
                  <a:pt x="0" y="1317498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32050" y="4332642"/>
            <a:ext cx="0" cy="87406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60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32050" y="958775"/>
            <a:ext cx="0" cy="3307415"/>
          </a:xfrm>
          <a:custGeom>
            <a:avLst/>
            <a:gdLst/>
            <a:ahLst/>
            <a:cxnLst/>
            <a:rect l="l" t="t" r="r" b="b"/>
            <a:pathLst>
              <a:path h="3748404">
                <a:moveTo>
                  <a:pt x="0" y="0"/>
                </a:moveTo>
                <a:lnTo>
                  <a:pt x="0" y="3748278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71769" y="958775"/>
            <a:ext cx="0" cy="4690782"/>
          </a:xfrm>
          <a:custGeom>
            <a:avLst/>
            <a:gdLst/>
            <a:ahLst/>
            <a:cxnLst/>
            <a:rect l="l" t="t" r="r" b="b"/>
            <a:pathLst>
              <a:path h="5316220">
                <a:moveTo>
                  <a:pt x="0" y="0"/>
                </a:moveTo>
                <a:lnTo>
                  <a:pt x="0" y="5315712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11488" y="958775"/>
            <a:ext cx="0" cy="4690782"/>
          </a:xfrm>
          <a:custGeom>
            <a:avLst/>
            <a:gdLst/>
            <a:ahLst/>
            <a:cxnLst/>
            <a:rect l="l" t="t" r="r" b="b"/>
            <a:pathLst>
              <a:path h="5316220">
                <a:moveTo>
                  <a:pt x="0" y="0"/>
                </a:moveTo>
                <a:lnTo>
                  <a:pt x="0" y="5315712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50534" y="958775"/>
            <a:ext cx="0" cy="4690782"/>
          </a:xfrm>
          <a:custGeom>
            <a:avLst/>
            <a:gdLst/>
            <a:ahLst/>
            <a:cxnLst/>
            <a:rect l="l" t="t" r="r" b="b"/>
            <a:pathLst>
              <a:path h="5316220">
                <a:moveTo>
                  <a:pt x="0" y="0"/>
                </a:moveTo>
                <a:lnTo>
                  <a:pt x="0" y="5315712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0253" y="2640329"/>
            <a:ext cx="0" cy="3008779"/>
          </a:xfrm>
          <a:custGeom>
            <a:avLst/>
            <a:gdLst/>
            <a:ahLst/>
            <a:cxnLst/>
            <a:rect l="l" t="t" r="r" b="b"/>
            <a:pathLst>
              <a:path h="3409950">
                <a:moveTo>
                  <a:pt x="0" y="0"/>
                </a:moveTo>
                <a:lnTo>
                  <a:pt x="0" y="3409949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90253" y="2486361"/>
            <a:ext cx="0" cy="87406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0"/>
                </a:moveTo>
                <a:lnTo>
                  <a:pt x="0" y="99059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90253" y="958774"/>
            <a:ext cx="0" cy="1461247"/>
          </a:xfrm>
          <a:custGeom>
            <a:avLst/>
            <a:gdLst/>
            <a:ahLst/>
            <a:cxnLst/>
            <a:rect l="l" t="t" r="r" b="b"/>
            <a:pathLst>
              <a:path h="1656080">
                <a:moveTo>
                  <a:pt x="0" y="0"/>
                </a:moveTo>
                <a:lnTo>
                  <a:pt x="0" y="1655826"/>
                </a:lnTo>
              </a:path>
            </a:pathLst>
          </a:custGeom>
          <a:ln w="9525">
            <a:solidFill>
              <a:srgbClr val="858585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29972" y="958775"/>
            <a:ext cx="0" cy="4690782"/>
          </a:xfrm>
          <a:custGeom>
            <a:avLst/>
            <a:gdLst/>
            <a:ahLst/>
            <a:cxnLst/>
            <a:rect l="l" t="t" r="r" b="b"/>
            <a:pathLst>
              <a:path h="5316220">
                <a:moveTo>
                  <a:pt x="0" y="0"/>
                </a:moveTo>
                <a:lnTo>
                  <a:pt x="0" y="5315712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69691" y="958775"/>
            <a:ext cx="0" cy="4690782"/>
          </a:xfrm>
          <a:custGeom>
            <a:avLst/>
            <a:gdLst/>
            <a:ahLst/>
            <a:cxnLst/>
            <a:rect l="l" t="t" r="r" b="b"/>
            <a:pathLst>
              <a:path h="5316220">
                <a:moveTo>
                  <a:pt x="0" y="0"/>
                </a:moveTo>
                <a:lnTo>
                  <a:pt x="0" y="5315712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08737" y="958775"/>
            <a:ext cx="0" cy="4690782"/>
          </a:xfrm>
          <a:custGeom>
            <a:avLst/>
            <a:gdLst/>
            <a:ahLst/>
            <a:cxnLst/>
            <a:rect l="l" t="t" r="r" b="b"/>
            <a:pathLst>
              <a:path h="5316220">
                <a:moveTo>
                  <a:pt x="0" y="0"/>
                </a:moveTo>
                <a:lnTo>
                  <a:pt x="0" y="5315712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48456" y="958775"/>
            <a:ext cx="0" cy="4690782"/>
          </a:xfrm>
          <a:custGeom>
            <a:avLst/>
            <a:gdLst/>
            <a:ahLst/>
            <a:cxnLst/>
            <a:rect l="l" t="t" r="r" b="b"/>
            <a:pathLst>
              <a:path h="5316220">
                <a:moveTo>
                  <a:pt x="0" y="0"/>
                </a:moveTo>
                <a:lnTo>
                  <a:pt x="0" y="5315712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88174" y="958775"/>
            <a:ext cx="0" cy="4690782"/>
          </a:xfrm>
          <a:custGeom>
            <a:avLst/>
            <a:gdLst/>
            <a:ahLst/>
            <a:cxnLst/>
            <a:rect l="l" t="t" r="r" b="b"/>
            <a:pathLst>
              <a:path h="5316220">
                <a:moveTo>
                  <a:pt x="0" y="0"/>
                </a:moveTo>
                <a:lnTo>
                  <a:pt x="0" y="5315712"/>
                </a:lnTo>
              </a:path>
            </a:pathLst>
          </a:custGeom>
          <a:ln w="9525">
            <a:solidFill>
              <a:srgbClr val="85858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1390930" y="947569"/>
            <a:ext cx="6649571" cy="4745691"/>
            <a:chOff x="1423987" y="1073911"/>
            <a:chExt cx="7536180" cy="5378450"/>
          </a:xfrm>
        </p:grpSpPr>
        <p:sp>
          <p:nvSpPr>
            <p:cNvPr id="44" name="object 44"/>
            <p:cNvSpPr/>
            <p:nvPr/>
          </p:nvSpPr>
          <p:spPr>
            <a:xfrm>
              <a:off x="8945880" y="1086611"/>
              <a:ext cx="0" cy="5316220"/>
            </a:xfrm>
            <a:custGeom>
              <a:avLst/>
              <a:gdLst/>
              <a:ahLst/>
              <a:cxnLst/>
              <a:rect l="l" t="t" r="r" b="b"/>
              <a:pathLst>
                <a:path h="5316220">
                  <a:moveTo>
                    <a:pt x="0" y="0"/>
                  </a:moveTo>
                  <a:lnTo>
                    <a:pt x="0" y="5315712"/>
                  </a:lnTo>
                </a:path>
              </a:pathLst>
            </a:custGeom>
            <a:ln w="9525">
              <a:solidFill>
                <a:srgbClr val="858585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73707" y="1086611"/>
              <a:ext cx="7472680" cy="5316220"/>
            </a:xfrm>
            <a:custGeom>
              <a:avLst/>
              <a:gdLst/>
              <a:ahLst/>
              <a:cxnLst/>
              <a:rect l="l" t="t" r="r" b="b"/>
              <a:pathLst>
                <a:path w="7472680" h="5316220">
                  <a:moveTo>
                    <a:pt x="0" y="5315712"/>
                  </a:moveTo>
                  <a:lnTo>
                    <a:pt x="0" y="0"/>
                  </a:lnTo>
                  <a:lnTo>
                    <a:pt x="7472172" y="0"/>
                  </a:lnTo>
                  <a:lnTo>
                    <a:pt x="7472172" y="5315712"/>
                  </a:lnTo>
                  <a:lnTo>
                    <a:pt x="0" y="53157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73707" y="1086611"/>
              <a:ext cx="34290" cy="5316220"/>
            </a:xfrm>
            <a:custGeom>
              <a:avLst/>
              <a:gdLst/>
              <a:ahLst/>
              <a:cxnLst/>
              <a:rect l="l" t="t" r="r" b="b"/>
              <a:pathLst>
                <a:path w="34290" h="5316220">
                  <a:moveTo>
                    <a:pt x="0" y="5315712"/>
                  </a:moveTo>
                  <a:lnTo>
                    <a:pt x="0" y="0"/>
                  </a:lnTo>
                </a:path>
                <a:path w="34290" h="5316220">
                  <a:moveTo>
                    <a:pt x="0" y="5315712"/>
                  </a:moveTo>
                  <a:lnTo>
                    <a:pt x="34290" y="5315712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73707" y="6295644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73707" y="6188964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73707" y="6083046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73707" y="5976365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73707" y="5870447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73707" y="5763767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73707" y="5657850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73707" y="5551170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73707" y="5445252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73707" y="5338571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73707" y="5232653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73707" y="5125973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73707" y="5020055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473707" y="4913376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73707" y="4806696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73707" y="4700777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73707" y="4594097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73707" y="4488179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73707" y="4381500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473707" y="4275582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73707" y="4168901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73707" y="4062983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73707" y="3956304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73707" y="3850385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73707" y="3743705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73707" y="3637788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473707" y="3531107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73707" y="3425189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73707" y="3318510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73707" y="3212591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473707" y="3105911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73707" y="2999994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73707" y="2893313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473707" y="2787395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73707" y="2680715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73707" y="2574036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73707" y="2468117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73707" y="2361437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73707" y="2255519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73707" y="2148839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73707" y="2042922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473707" y="1936241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473707" y="1830323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473707" y="1723643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473707" y="1617725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473707" y="1511045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473707" y="1405127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473707" y="1298447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473707" y="1192529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73707" y="1086611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90">
                  <a:moveTo>
                    <a:pt x="0" y="0"/>
                  </a:moveTo>
                  <a:lnTo>
                    <a:pt x="34290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428750" y="6402323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4958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428750" y="5870447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4958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428750" y="5338571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4958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28750" y="4806696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4958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428750" y="4275582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4958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428750" y="3743705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4958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428750" y="3212591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4958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28750" y="2680715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4958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28750" y="2148839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4958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428750" y="1617725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4958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428750" y="1086611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4">
                  <a:moveTo>
                    <a:pt x="0" y="0"/>
                  </a:moveTo>
                  <a:lnTo>
                    <a:pt x="44958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473707" y="6402323"/>
              <a:ext cx="7472680" cy="0"/>
            </a:xfrm>
            <a:custGeom>
              <a:avLst/>
              <a:gdLst/>
              <a:ahLst/>
              <a:cxnLst/>
              <a:rect l="l" t="t" r="r" b="b"/>
              <a:pathLst>
                <a:path w="7472680">
                  <a:moveTo>
                    <a:pt x="0" y="0"/>
                  </a:moveTo>
                  <a:lnTo>
                    <a:pt x="7472172" y="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473707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572768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672590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72411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72233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971294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071116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170937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270760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369819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469641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69463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669286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768346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68167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967989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067811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166872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266694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366516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466338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565398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665220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765042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864864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963923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063745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163567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263389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362450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462272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562094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661916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760976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860797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960620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060441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159502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259323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359146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458205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558028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657850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757671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856732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956553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056376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156197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255258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355079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6454902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554723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653784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753605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6853428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953250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052309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152132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251953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351776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450835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550658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650479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750302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849361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949183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049006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148828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247888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347709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47531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547354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646414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746235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846057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945880" y="6368033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4">
                  <a:moveTo>
                    <a:pt x="0" y="0"/>
                  </a:moveTo>
                  <a:lnTo>
                    <a:pt x="0" y="33527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473707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971294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469641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967989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466338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963923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462272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960620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458205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956553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454902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953250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450835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949183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47531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945880" y="6401561"/>
              <a:ext cx="0" cy="45720"/>
            </a:xfrm>
            <a:custGeom>
              <a:avLst/>
              <a:gdLst/>
              <a:ahLst/>
              <a:cxnLst/>
              <a:rect l="l" t="t" r="r" b="b"/>
              <a:pathLst>
                <a:path h="45720">
                  <a:moveTo>
                    <a:pt x="0" y="0"/>
                  </a:moveTo>
                  <a:lnTo>
                    <a:pt x="0" y="45720"/>
                  </a:lnTo>
                </a:path>
              </a:pathLst>
            </a:custGeom>
            <a:ln w="952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9423" y="1865185"/>
              <a:ext cx="4410011" cy="3871277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6435090" y="2463545"/>
              <a:ext cx="1466850" cy="3139440"/>
            </a:xfrm>
            <a:custGeom>
              <a:avLst/>
              <a:gdLst/>
              <a:ahLst/>
              <a:cxnLst/>
              <a:rect l="l" t="t" r="r" b="b"/>
              <a:pathLst>
                <a:path w="1466850" h="3139440">
                  <a:moveTo>
                    <a:pt x="1466850" y="0"/>
                  </a:moveTo>
                  <a:lnTo>
                    <a:pt x="1402080" y="174498"/>
                  </a:lnTo>
                  <a:lnTo>
                    <a:pt x="1374648" y="348234"/>
                  </a:lnTo>
                  <a:lnTo>
                    <a:pt x="1349502" y="522731"/>
                  </a:lnTo>
                  <a:lnTo>
                    <a:pt x="1354836" y="697230"/>
                  </a:lnTo>
                  <a:lnTo>
                    <a:pt x="1302258" y="871728"/>
                  </a:lnTo>
                  <a:lnTo>
                    <a:pt x="1274826" y="1046226"/>
                  </a:lnTo>
                  <a:lnTo>
                    <a:pt x="1240536" y="1220724"/>
                  </a:lnTo>
                  <a:lnTo>
                    <a:pt x="1217676" y="1395222"/>
                  </a:lnTo>
                  <a:lnTo>
                    <a:pt x="1095756" y="1569720"/>
                  </a:lnTo>
                  <a:lnTo>
                    <a:pt x="941070" y="1744218"/>
                  </a:lnTo>
                  <a:lnTo>
                    <a:pt x="777240" y="1917954"/>
                  </a:lnTo>
                  <a:lnTo>
                    <a:pt x="729996" y="2092452"/>
                  </a:lnTo>
                  <a:lnTo>
                    <a:pt x="640080" y="2266950"/>
                  </a:lnTo>
                  <a:lnTo>
                    <a:pt x="535686" y="2441448"/>
                  </a:lnTo>
                  <a:lnTo>
                    <a:pt x="358140" y="2615946"/>
                  </a:lnTo>
                  <a:lnTo>
                    <a:pt x="293370" y="2790444"/>
                  </a:lnTo>
                  <a:lnTo>
                    <a:pt x="96774" y="2964942"/>
                  </a:lnTo>
                  <a:lnTo>
                    <a:pt x="0" y="313944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2122" y="2402966"/>
              <a:ext cx="120396" cy="120396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7353" y="2577464"/>
              <a:ext cx="120396" cy="120396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9921" y="2751963"/>
              <a:ext cx="120396" cy="120396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4775" y="2926460"/>
              <a:ext cx="120396" cy="120396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9346" y="3100958"/>
              <a:ext cx="120396" cy="120396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7530" y="3275457"/>
              <a:ext cx="120396" cy="120396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50098" y="3449954"/>
              <a:ext cx="120396" cy="120396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5046" y="3623691"/>
              <a:ext cx="120396" cy="120396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2948" y="3798188"/>
              <a:ext cx="120396" cy="120396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0266" y="3972686"/>
              <a:ext cx="120396" cy="120396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6342" y="4147185"/>
              <a:ext cx="120396" cy="120396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1751" y="4321682"/>
              <a:ext cx="120396" cy="120396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4507" y="4496180"/>
              <a:ext cx="120396" cy="120396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4590" y="4670678"/>
              <a:ext cx="120396" cy="120395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0196" y="4845177"/>
              <a:ext cx="120396" cy="120395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3413" y="5019675"/>
              <a:ext cx="120396" cy="120395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8642" y="5193410"/>
              <a:ext cx="120396" cy="120395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2046" y="5367908"/>
              <a:ext cx="120396" cy="120395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4510" y="5542407"/>
              <a:ext cx="120396" cy="120395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6430517" y="2596895"/>
              <a:ext cx="1400175" cy="3031490"/>
            </a:xfrm>
            <a:custGeom>
              <a:avLst/>
              <a:gdLst/>
              <a:ahLst/>
              <a:cxnLst/>
              <a:rect l="l" t="t" r="r" b="b"/>
              <a:pathLst>
                <a:path w="1400175" h="3031490">
                  <a:moveTo>
                    <a:pt x="1399793" y="0"/>
                  </a:moveTo>
                  <a:lnTo>
                    <a:pt x="1249679" y="174498"/>
                  </a:lnTo>
                  <a:lnTo>
                    <a:pt x="1214627" y="348996"/>
                  </a:lnTo>
                  <a:lnTo>
                    <a:pt x="1167383" y="522731"/>
                  </a:lnTo>
                  <a:lnTo>
                    <a:pt x="1152905" y="697230"/>
                  </a:lnTo>
                  <a:lnTo>
                    <a:pt x="1139951" y="871728"/>
                  </a:lnTo>
                  <a:lnTo>
                    <a:pt x="1107947" y="1046226"/>
                  </a:lnTo>
                  <a:lnTo>
                    <a:pt x="1068323" y="1220724"/>
                  </a:lnTo>
                  <a:lnTo>
                    <a:pt x="1045463" y="1395222"/>
                  </a:lnTo>
                  <a:lnTo>
                    <a:pt x="1027937" y="1569720"/>
                  </a:lnTo>
                  <a:lnTo>
                    <a:pt x="1018031" y="1744218"/>
                  </a:lnTo>
                  <a:lnTo>
                    <a:pt x="1015745" y="1918716"/>
                  </a:lnTo>
                  <a:lnTo>
                    <a:pt x="1008125" y="2092452"/>
                  </a:lnTo>
                  <a:lnTo>
                    <a:pt x="1005839" y="2266950"/>
                  </a:lnTo>
                  <a:lnTo>
                    <a:pt x="890777" y="2441448"/>
                  </a:lnTo>
                  <a:lnTo>
                    <a:pt x="751331" y="2615946"/>
                  </a:lnTo>
                  <a:lnTo>
                    <a:pt x="495299" y="2790444"/>
                  </a:lnTo>
                  <a:lnTo>
                    <a:pt x="220979" y="2964942"/>
                  </a:lnTo>
                  <a:lnTo>
                    <a:pt x="0" y="303123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7830311" y="2538983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69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7772400" y="2596895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7680959" y="2713482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69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7623047" y="2771394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645908" y="2887979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69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587996" y="2945891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598664" y="3062477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69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540752" y="3120389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583423" y="3236976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525511" y="3294888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7571232" y="3411473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7513320" y="3469385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538465" y="3585972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7480553" y="3643883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7498841" y="3760469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440929" y="3818382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476744" y="3934205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418832" y="3992117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459217" y="4108704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401305" y="4166616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449311" y="4283201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391400" y="4341114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446264" y="4457700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388352" y="4515611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439405" y="4632197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381494" y="4690109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436358" y="4806696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7378446" y="4864608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7322058" y="4981194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7264146" y="5039105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182611" y="5155691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124700" y="5213603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925817" y="5330190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867905" y="5388102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652259" y="5503926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2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594347" y="5561838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430517" y="5570220"/>
              <a:ext cx="0" cy="115570"/>
            </a:xfrm>
            <a:custGeom>
              <a:avLst/>
              <a:gdLst/>
              <a:ahLst/>
              <a:cxnLst/>
              <a:rect l="l" t="t" r="r" b="b"/>
              <a:pathLst>
                <a:path h="115570">
                  <a:moveTo>
                    <a:pt x="0" y="0"/>
                  </a:moveTo>
                  <a:lnTo>
                    <a:pt x="0" y="115061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372605" y="5628132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62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913626" y="2654808"/>
              <a:ext cx="657860" cy="2981325"/>
            </a:xfrm>
            <a:custGeom>
              <a:avLst/>
              <a:gdLst/>
              <a:ahLst/>
              <a:cxnLst/>
              <a:rect l="l" t="t" r="r" b="b"/>
              <a:pathLst>
                <a:path w="657859" h="2981325">
                  <a:moveTo>
                    <a:pt x="657605" y="0"/>
                  </a:moveTo>
                  <a:lnTo>
                    <a:pt x="624839" y="174498"/>
                  </a:lnTo>
                  <a:lnTo>
                    <a:pt x="597407" y="348996"/>
                  </a:lnTo>
                  <a:lnTo>
                    <a:pt x="579881" y="522731"/>
                  </a:lnTo>
                  <a:lnTo>
                    <a:pt x="574547" y="697230"/>
                  </a:lnTo>
                  <a:lnTo>
                    <a:pt x="560069" y="871728"/>
                  </a:lnTo>
                  <a:lnTo>
                    <a:pt x="544829" y="1046226"/>
                  </a:lnTo>
                  <a:lnTo>
                    <a:pt x="537209" y="1220724"/>
                  </a:lnTo>
                  <a:lnTo>
                    <a:pt x="530351" y="1395222"/>
                  </a:lnTo>
                  <a:lnTo>
                    <a:pt x="525017" y="1569720"/>
                  </a:lnTo>
                  <a:lnTo>
                    <a:pt x="522731" y="1744218"/>
                  </a:lnTo>
                  <a:lnTo>
                    <a:pt x="515111" y="1918716"/>
                  </a:lnTo>
                  <a:lnTo>
                    <a:pt x="509777" y="2092452"/>
                  </a:lnTo>
                  <a:lnTo>
                    <a:pt x="499871" y="2266950"/>
                  </a:lnTo>
                  <a:lnTo>
                    <a:pt x="435101" y="2441448"/>
                  </a:lnTo>
                  <a:lnTo>
                    <a:pt x="380237" y="2615946"/>
                  </a:lnTo>
                  <a:lnTo>
                    <a:pt x="171449" y="2790444"/>
                  </a:lnTo>
                  <a:lnTo>
                    <a:pt x="12191" y="2964942"/>
                  </a:lnTo>
                  <a:lnTo>
                    <a:pt x="0" y="2980944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2273" y="2605849"/>
              <a:ext cx="97917" cy="97916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9507" y="2780347"/>
              <a:ext cx="97917" cy="97916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62075" y="2954845"/>
              <a:ext cx="97917" cy="97916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44549" y="3129343"/>
              <a:ext cx="97917" cy="97916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39977" y="3303841"/>
              <a:ext cx="97917" cy="97916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4737" y="3478339"/>
              <a:ext cx="97917" cy="97916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0259" y="3652837"/>
              <a:ext cx="97917" cy="97916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02639" y="3827335"/>
              <a:ext cx="97917" cy="97916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95019" y="4001071"/>
              <a:ext cx="97917" cy="97916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0447" y="4175569"/>
              <a:ext cx="97917" cy="97916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7399" y="4350067"/>
              <a:ext cx="97917" cy="97916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79779" y="4524565"/>
              <a:ext cx="97917" cy="97917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75207" y="4699063"/>
              <a:ext cx="97917" cy="97917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65301" y="4873561"/>
              <a:ext cx="97917" cy="97917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0531" y="5048059"/>
              <a:ext cx="97917" cy="97917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45667" y="5222557"/>
              <a:ext cx="97917" cy="97917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36117" y="5397055"/>
              <a:ext cx="97917" cy="97917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64667" y="5570791"/>
              <a:ext cx="110109" cy="113918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7187184" y="2724150"/>
              <a:ext cx="531495" cy="2927350"/>
            </a:xfrm>
            <a:custGeom>
              <a:avLst/>
              <a:gdLst/>
              <a:ahLst/>
              <a:cxnLst/>
              <a:rect l="l" t="t" r="r" b="b"/>
              <a:pathLst>
                <a:path w="531495" h="2927350">
                  <a:moveTo>
                    <a:pt x="531113" y="0"/>
                  </a:moveTo>
                  <a:lnTo>
                    <a:pt x="304037" y="173736"/>
                  </a:lnTo>
                  <a:lnTo>
                    <a:pt x="259079" y="348234"/>
                  </a:lnTo>
                  <a:lnTo>
                    <a:pt x="224027" y="522731"/>
                  </a:lnTo>
                  <a:lnTo>
                    <a:pt x="194309" y="697230"/>
                  </a:lnTo>
                  <a:lnTo>
                    <a:pt x="166877" y="871728"/>
                  </a:lnTo>
                  <a:lnTo>
                    <a:pt x="147065" y="1046226"/>
                  </a:lnTo>
                  <a:lnTo>
                    <a:pt x="139445" y="1220724"/>
                  </a:lnTo>
                  <a:lnTo>
                    <a:pt x="121919" y="1395222"/>
                  </a:lnTo>
                  <a:lnTo>
                    <a:pt x="119633" y="1569720"/>
                  </a:lnTo>
                  <a:lnTo>
                    <a:pt x="117287" y="1620737"/>
                  </a:lnTo>
                  <a:lnTo>
                    <a:pt x="115239" y="1671843"/>
                  </a:lnTo>
                  <a:lnTo>
                    <a:pt x="113457" y="1723028"/>
                  </a:lnTo>
                  <a:lnTo>
                    <a:pt x="111903" y="1774280"/>
                  </a:lnTo>
                  <a:lnTo>
                    <a:pt x="110545" y="1825586"/>
                  </a:lnTo>
                  <a:lnTo>
                    <a:pt x="109346" y="1876937"/>
                  </a:lnTo>
                  <a:lnTo>
                    <a:pt x="108273" y="1928320"/>
                  </a:lnTo>
                  <a:lnTo>
                    <a:pt x="107291" y="1979724"/>
                  </a:lnTo>
                  <a:lnTo>
                    <a:pt x="106364" y="2031139"/>
                  </a:lnTo>
                  <a:lnTo>
                    <a:pt x="105457" y="2082552"/>
                  </a:lnTo>
                  <a:lnTo>
                    <a:pt x="104537" y="2133952"/>
                  </a:lnTo>
                  <a:lnTo>
                    <a:pt x="103568" y="2185328"/>
                  </a:lnTo>
                  <a:lnTo>
                    <a:pt x="102516" y="2236668"/>
                  </a:lnTo>
                  <a:lnTo>
                    <a:pt x="101345" y="2287962"/>
                  </a:lnTo>
                  <a:lnTo>
                    <a:pt x="100021" y="2339197"/>
                  </a:lnTo>
                  <a:lnTo>
                    <a:pt x="98508" y="2390363"/>
                  </a:lnTo>
                  <a:lnTo>
                    <a:pt x="96773" y="2441448"/>
                  </a:lnTo>
                  <a:lnTo>
                    <a:pt x="94487" y="2615946"/>
                  </a:lnTo>
                  <a:lnTo>
                    <a:pt x="72389" y="2790444"/>
                  </a:lnTo>
                  <a:lnTo>
                    <a:pt x="0" y="292684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7680197" y="2686050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7680197" y="2686050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7453121" y="2860547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453121" y="2860547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7408164" y="3035045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9" y="75437"/>
                  </a:moveTo>
                  <a:lnTo>
                    <a:pt x="75439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9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408164" y="3035045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9" y="0"/>
                  </a:lnTo>
                  <a:lnTo>
                    <a:pt x="75439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373873" y="3209544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373873" y="3209544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343394" y="3384041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7343394" y="3384041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315961" y="3557777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315961" y="3557777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296150" y="3732276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6" y="75437"/>
                  </a:moveTo>
                  <a:lnTo>
                    <a:pt x="75436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6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296150" y="3732276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6" y="0"/>
                  </a:lnTo>
                  <a:lnTo>
                    <a:pt x="75436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288529" y="3906773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288529" y="3906773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7271765" y="4081272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7271765" y="4081272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7268717" y="4255769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7268717" y="4255769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7261859" y="4430267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7261859" y="4430267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258811" y="4604765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7258811" y="4604765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7254240" y="4779264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9" y="75437"/>
                  </a:moveTo>
                  <a:lnTo>
                    <a:pt x="75439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9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7254240" y="4779264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9" y="0"/>
                  </a:lnTo>
                  <a:lnTo>
                    <a:pt x="75439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7251191" y="4953761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7251191" y="4953761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7246620" y="5127497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7246620" y="5127497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244334" y="5301996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244334" y="5301996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221473" y="5476494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221473" y="5476494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7149084" y="5612891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75438" y="75437"/>
                  </a:moveTo>
                  <a:lnTo>
                    <a:pt x="75438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8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7149084" y="5612891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5" h="75564">
                  <a:moveTo>
                    <a:pt x="0" y="75437"/>
                  </a:moveTo>
                  <a:lnTo>
                    <a:pt x="0" y="0"/>
                  </a:lnTo>
                  <a:lnTo>
                    <a:pt x="75438" y="0"/>
                  </a:lnTo>
                  <a:lnTo>
                    <a:pt x="75438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941058" y="2791967"/>
              <a:ext cx="381000" cy="2844800"/>
            </a:xfrm>
            <a:custGeom>
              <a:avLst/>
              <a:gdLst/>
              <a:ahLst/>
              <a:cxnLst/>
              <a:rect l="l" t="t" r="r" b="b"/>
              <a:pathLst>
                <a:path w="381000" h="2844800">
                  <a:moveTo>
                    <a:pt x="381000" y="0"/>
                  </a:moveTo>
                  <a:lnTo>
                    <a:pt x="243840" y="174498"/>
                  </a:lnTo>
                  <a:lnTo>
                    <a:pt x="211074" y="348996"/>
                  </a:lnTo>
                  <a:lnTo>
                    <a:pt x="169164" y="522731"/>
                  </a:lnTo>
                  <a:lnTo>
                    <a:pt x="161544" y="697230"/>
                  </a:lnTo>
                  <a:lnTo>
                    <a:pt x="146304" y="871728"/>
                  </a:lnTo>
                  <a:lnTo>
                    <a:pt x="141732" y="1046226"/>
                  </a:lnTo>
                  <a:lnTo>
                    <a:pt x="136398" y="1220724"/>
                  </a:lnTo>
                  <a:lnTo>
                    <a:pt x="126492" y="1395222"/>
                  </a:lnTo>
                  <a:lnTo>
                    <a:pt x="124206" y="1569720"/>
                  </a:lnTo>
                  <a:lnTo>
                    <a:pt x="118872" y="1744218"/>
                  </a:lnTo>
                  <a:lnTo>
                    <a:pt x="114300" y="1918716"/>
                  </a:lnTo>
                  <a:lnTo>
                    <a:pt x="106680" y="2092452"/>
                  </a:lnTo>
                  <a:lnTo>
                    <a:pt x="104394" y="2266950"/>
                  </a:lnTo>
                  <a:lnTo>
                    <a:pt x="96774" y="2441448"/>
                  </a:lnTo>
                  <a:lnTo>
                    <a:pt x="96774" y="2615946"/>
                  </a:lnTo>
                  <a:lnTo>
                    <a:pt x="44196" y="2790444"/>
                  </a:lnTo>
                  <a:lnTo>
                    <a:pt x="0" y="284454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" name="object 3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67003" y="2736913"/>
              <a:ext cx="110109" cy="110109"/>
            </a:xfrm>
            <a:prstGeom prst="rect">
              <a:avLst/>
            </a:prstGeom>
          </p:spPr>
        </p:pic>
        <p:pic>
          <p:nvPicPr>
            <p:cNvPr id="319" name="object 3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29843" y="2911411"/>
              <a:ext cx="110109" cy="110109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97839" y="3085909"/>
              <a:ext cx="110109" cy="110109"/>
            </a:xfrm>
            <a:prstGeom prst="rect">
              <a:avLst/>
            </a:prstGeom>
          </p:spPr>
        </p:pic>
        <p:pic>
          <p:nvPicPr>
            <p:cNvPr id="321" name="object 3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55167" y="3260407"/>
              <a:ext cx="110109" cy="110109"/>
            </a:xfrm>
            <a:prstGeom prst="rect">
              <a:avLst/>
            </a:prstGeom>
          </p:spPr>
        </p:pic>
        <p:pic>
          <p:nvPicPr>
            <p:cNvPr id="322" name="object 3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47547" y="3434905"/>
              <a:ext cx="110109" cy="110109"/>
            </a:xfrm>
            <a:prstGeom prst="rect">
              <a:avLst/>
            </a:prstGeom>
          </p:spPr>
        </p:pic>
        <p:pic>
          <p:nvPicPr>
            <p:cNvPr id="323" name="object 3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33069" y="3609403"/>
              <a:ext cx="110109" cy="110109"/>
            </a:xfrm>
            <a:prstGeom prst="rect">
              <a:avLst/>
            </a:prstGeom>
          </p:spPr>
        </p:pic>
        <p:pic>
          <p:nvPicPr>
            <p:cNvPr id="324" name="object 3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27735" y="3783901"/>
              <a:ext cx="110109" cy="110109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23163" y="3958399"/>
              <a:ext cx="110109" cy="110109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3257" y="4132135"/>
              <a:ext cx="110109" cy="110109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0209" y="4306633"/>
              <a:ext cx="110109" cy="110109"/>
            </a:xfrm>
            <a:prstGeom prst="rect">
              <a:avLst/>
            </a:prstGeom>
          </p:spPr>
        </p:pic>
        <p:pic>
          <p:nvPicPr>
            <p:cNvPr id="328" name="object 3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05637" y="4481131"/>
              <a:ext cx="110109" cy="110108"/>
            </a:xfrm>
            <a:prstGeom prst="rect">
              <a:avLst/>
            </a:prstGeom>
          </p:spPr>
        </p:pic>
        <p:pic>
          <p:nvPicPr>
            <p:cNvPr id="329" name="object 3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00303" y="4655629"/>
              <a:ext cx="110109" cy="110108"/>
            </a:xfrm>
            <a:prstGeom prst="rect">
              <a:avLst/>
            </a:prstGeom>
          </p:spPr>
        </p:pic>
        <p:pic>
          <p:nvPicPr>
            <p:cNvPr id="330" name="object 3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92683" y="4830127"/>
              <a:ext cx="110109" cy="110108"/>
            </a:xfrm>
            <a:prstGeom prst="rect">
              <a:avLst/>
            </a:prstGeom>
          </p:spPr>
        </p:pic>
        <p:pic>
          <p:nvPicPr>
            <p:cNvPr id="331" name="object 3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90397" y="5004625"/>
              <a:ext cx="110109" cy="110108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82777" y="5179123"/>
              <a:ext cx="110109" cy="110108"/>
            </a:xfrm>
            <a:prstGeom prst="rect">
              <a:avLst/>
            </a:prstGeom>
          </p:spPr>
        </p:pic>
        <p:pic>
          <p:nvPicPr>
            <p:cNvPr id="333" name="object 3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82777" y="5353621"/>
              <a:ext cx="110109" cy="110108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86003" y="5528119"/>
              <a:ext cx="155067" cy="163448"/>
            </a:xfrm>
            <a:prstGeom prst="rect">
              <a:avLst/>
            </a:prstGeom>
          </p:spPr>
        </p:pic>
        <p:sp>
          <p:nvSpPr>
            <p:cNvPr id="335" name="object 335"/>
            <p:cNvSpPr/>
            <p:nvPr/>
          </p:nvSpPr>
          <p:spPr>
            <a:xfrm>
              <a:off x="1473707" y="1351787"/>
              <a:ext cx="7472680" cy="0"/>
            </a:xfrm>
            <a:custGeom>
              <a:avLst/>
              <a:gdLst/>
              <a:ahLst/>
              <a:cxnLst/>
              <a:rect l="l" t="t" r="r" b="b"/>
              <a:pathLst>
                <a:path w="7472680">
                  <a:moveTo>
                    <a:pt x="0" y="0"/>
                  </a:moveTo>
                  <a:lnTo>
                    <a:pt x="7472172" y="0"/>
                  </a:lnTo>
                </a:path>
              </a:pathLst>
            </a:custGeom>
            <a:ln w="28575">
              <a:solidFill>
                <a:srgbClr val="9C3C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473707" y="1883663"/>
              <a:ext cx="7472680" cy="0"/>
            </a:xfrm>
            <a:custGeom>
              <a:avLst/>
              <a:gdLst/>
              <a:ahLst/>
              <a:cxnLst/>
              <a:rect l="l" t="t" r="r" b="b"/>
              <a:pathLst>
                <a:path w="7472680">
                  <a:moveTo>
                    <a:pt x="0" y="0"/>
                  </a:moveTo>
                  <a:lnTo>
                    <a:pt x="269747" y="0"/>
                  </a:lnTo>
                </a:path>
                <a:path w="7472680">
                  <a:moveTo>
                    <a:pt x="1904238" y="0"/>
                  </a:moveTo>
                  <a:lnTo>
                    <a:pt x="7472172" y="0"/>
                  </a:lnTo>
                </a:path>
              </a:pathLst>
            </a:custGeom>
            <a:ln w="28575">
              <a:solidFill>
                <a:srgbClr val="7C97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473707" y="5498591"/>
              <a:ext cx="7472680" cy="0"/>
            </a:xfrm>
            <a:custGeom>
              <a:avLst/>
              <a:gdLst/>
              <a:ahLst/>
              <a:cxnLst/>
              <a:rect l="l" t="t" r="r" b="b"/>
              <a:pathLst>
                <a:path w="7472680">
                  <a:moveTo>
                    <a:pt x="0" y="0"/>
                  </a:moveTo>
                  <a:lnTo>
                    <a:pt x="7472172" y="0"/>
                  </a:lnTo>
                </a:path>
              </a:pathLst>
            </a:custGeom>
            <a:ln w="28575">
              <a:solidFill>
                <a:srgbClr val="654D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8" name="object 338"/>
          <p:cNvSpPr txBox="1"/>
          <p:nvPr/>
        </p:nvSpPr>
        <p:spPr>
          <a:xfrm>
            <a:off x="1040353" y="4607186"/>
            <a:ext cx="291353" cy="113405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18" dirty="0">
                <a:latin typeface="Times New Roman"/>
                <a:cs typeface="Times New Roman"/>
              </a:rPr>
              <a:t>1835</a:t>
            </a:r>
            <a:endParaRPr sz="105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059">
              <a:latin typeface="Times New Roman"/>
              <a:cs typeface="Times New Roman"/>
            </a:endParaRPr>
          </a:p>
          <a:p>
            <a:pPr marL="11206">
              <a:lnSpc>
                <a:spcPct val="100000"/>
              </a:lnSpc>
            </a:pPr>
            <a:r>
              <a:rPr sz="1059" spc="-18" dirty="0">
                <a:latin typeface="Times New Roman"/>
                <a:cs typeface="Times New Roman"/>
              </a:rPr>
              <a:t>1825</a:t>
            </a:r>
            <a:endParaRPr sz="1059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9"/>
              </a:spcBef>
            </a:pPr>
            <a:endParaRPr sz="1059">
              <a:latin typeface="Times New Roman"/>
              <a:cs typeface="Times New Roman"/>
            </a:endParaRPr>
          </a:p>
          <a:p>
            <a:pPr marL="11206">
              <a:lnSpc>
                <a:spcPct val="100000"/>
              </a:lnSpc>
            </a:pPr>
            <a:r>
              <a:rPr sz="1059" spc="-18" dirty="0">
                <a:latin typeface="Times New Roman"/>
                <a:cs typeface="Times New Roman"/>
              </a:rPr>
              <a:t>1815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1040353" y="4137884"/>
            <a:ext cx="29135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18" dirty="0">
                <a:latin typeface="Times New Roman"/>
                <a:cs typeface="Times New Roman"/>
              </a:rPr>
              <a:t>1845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1040353" y="3668582"/>
            <a:ext cx="29135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18" dirty="0">
                <a:latin typeface="Times New Roman"/>
                <a:cs typeface="Times New Roman"/>
              </a:rPr>
              <a:t>1855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1040353" y="3199951"/>
            <a:ext cx="29135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18" dirty="0">
                <a:latin typeface="Times New Roman"/>
                <a:cs typeface="Times New Roman"/>
              </a:rPr>
              <a:t>1865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1040353" y="2730649"/>
            <a:ext cx="29135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18" dirty="0">
                <a:latin typeface="Times New Roman"/>
                <a:cs typeface="Times New Roman"/>
              </a:rPr>
              <a:t>1875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1040353" y="2262019"/>
            <a:ext cx="29135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18" dirty="0">
                <a:latin typeface="Times New Roman"/>
                <a:cs typeface="Times New Roman"/>
              </a:rPr>
              <a:t>1885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1040353" y="1792717"/>
            <a:ext cx="29135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18" dirty="0">
                <a:latin typeface="Times New Roman"/>
                <a:cs typeface="Times New Roman"/>
              </a:rPr>
              <a:t>1895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1040353" y="1323415"/>
            <a:ext cx="29135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18" dirty="0">
                <a:latin typeface="Times New Roman"/>
                <a:cs typeface="Times New Roman"/>
              </a:rPr>
              <a:t>1905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1040353" y="854785"/>
            <a:ext cx="291353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18" dirty="0">
                <a:latin typeface="Times New Roman"/>
                <a:cs typeface="Times New Roman"/>
              </a:rPr>
              <a:t>1915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1389978" y="5703122"/>
            <a:ext cx="8964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44" dirty="0">
                <a:latin typeface="Times New Roman"/>
                <a:cs typeface="Times New Roman"/>
              </a:rPr>
              <a:t>0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1829562" y="5703122"/>
            <a:ext cx="8964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44" dirty="0">
                <a:latin typeface="Times New Roman"/>
                <a:cs typeface="Times New Roman"/>
              </a:rPr>
              <a:t>2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2269146" y="5703122"/>
            <a:ext cx="8964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44" dirty="0">
                <a:latin typeface="Times New Roman"/>
                <a:cs typeface="Times New Roman"/>
              </a:rPr>
              <a:t>4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2708730" y="5703122"/>
            <a:ext cx="8964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44" dirty="0">
                <a:latin typeface="Times New Roman"/>
                <a:cs typeface="Times New Roman"/>
              </a:rPr>
              <a:t>6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3148315" y="5703122"/>
            <a:ext cx="8964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44" dirty="0">
                <a:latin typeface="Times New Roman"/>
                <a:cs typeface="Times New Roman"/>
              </a:rPr>
              <a:t>8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3553744" y="5703122"/>
            <a:ext cx="156882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22" dirty="0">
                <a:latin typeface="Times New Roman"/>
                <a:cs typeface="Times New Roman"/>
              </a:rPr>
              <a:t>10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5751665" y="5703122"/>
            <a:ext cx="156882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22" dirty="0">
                <a:latin typeface="Times New Roman"/>
                <a:cs typeface="Times New Roman"/>
              </a:rPr>
              <a:t>20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6191384" y="5703122"/>
            <a:ext cx="156882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22" dirty="0">
                <a:latin typeface="Times New Roman"/>
                <a:cs typeface="Times New Roman"/>
              </a:rPr>
              <a:t>22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6630431" y="5703122"/>
            <a:ext cx="156882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22" dirty="0">
                <a:latin typeface="Times New Roman"/>
                <a:cs typeface="Times New Roman"/>
              </a:rPr>
              <a:t>24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7070150" y="5703122"/>
            <a:ext cx="156882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22" dirty="0">
                <a:latin typeface="Times New Roman"/>
                <a:cs typeface="Times New Roman"/>
              </a:rPr>
              <a:t>26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7509868" y="5703122"/>
            <a:ext cx="156882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22" dirty="0">
                <a:latin typeface="Times New Roman"/>
                <a:cs typeface="Times New Roman"/>
              </a:rPr>
              <a:t>28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7949587" y="5703122"/>
            <a:ext cx="156882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059" spc="-22" dirty="0">
                <a:latin typeface="Times New Roman"/>
                <a:cs typeface="Times New Roman"/>
              </a:rPr>
              <a:t>30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824105" y="2621217"/>
            <a:ext cx="179536" cy="12601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206">
              <a:lnSpc>
                <a:spcPts val="1434"/>
              </a:lnSpc>
            </a:pPr>
            <a:r>
              <a:rPr sz="1235" b="1" dirty="0">
                <a:latin typeface="Times New Roman"/>
                <a:cs typeface="Times New Roman"/>
              </a:rPr>
              <a:t>Elevation</a:t>
            </a:r>
            <a:r>
              <a:rPr sz="1235" b="1" spc="-31" dirty="0">
                <a:latin typeface="Times New Roman"/>
                <a:cs typeface="Times New Roman"/>
              </a:rPr>
              <a:t> </a:t>
            </a:r>
            <a:r>
              <a:rPr sz="1235" b="1" dirty="0">
                <a:latin typeface="Times New Roman"/>
                <a:cs typeface="Times New Roman"/>
              </a:rPr>
              <a:t>(ft</a:t>
            </a:r>
            <a:r>
              <a:rPr sz="1235" b="1" spc="-31" dirty="0">
                <a:latin typeface="Times New Roman"/>
                <a:cs typeface="Times New Roman"/>
              </a:rPr>
              <a:t> </a:t>
            </a:r>
            <a:r>
              <a:rPr sz="1235" b="1" spc="-9" dirty="0">
                <a:latin typeface="Times New Roman"/>
                <a:cs typeface="Times New Roman"/>
              </a:rPr>
              <a:t>amsl)</a:t>
            </a:r>
            <a:endParaRPr sz="1235">
              <a:latin typeface="Times New Roman"/>
              <a:cs typeface="Times New Roman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3971050" y="5690425"/>
            <a:ext cx="1748118" cy="399490"/>
          </a:xfrm>
          <a:prstGeom prst="rect">
            <a:avLst/>
          </a:prstGeom>
        </p:spPr>
        <p:txBody>
          <a:bodyPr vert="horz" wrap="square" lIns="0" tIns="23532" rIns="0" bIns="0" rtlCol="0">
            <a:spAutoFit/>
          </a:bodyPr>
          <a:lstStyle/>
          <a:p>
            <a:pPr marL="33619">
              <a:lnSpc>
                <a:spcPct val="100000"/>
              </a:lnSpc>
              <a:spcBef>
                <a:spcPts val="185"/>
              </a:spcBef>
              <a:tabLst>
                <a:tab pos="472913" algn="l"/>
                <a:tab pos="912768" algn="l"/>
                <a:tab pos="1352062" algn="l"/>
              </a:tabLst>
            </a:pPr>
            <a:r>
              <a:rPr sz="1059" spc="-22" dirty="0">
                <a:latin typeface="Times New Roman"/>
                <a:cs typeface="Times New Roman"/>
              </a:rPr>
              <a:t>12</a:t>
            </a:r>
            <a:r>
              <a:rPr sz="1059" dirty="0">
                <a:latin typeface="Times New Roman"/>
                <a:cs typeface="Times New Roman"/>
              </a:rPr>
              <a:t>	</a:t>
            </a:r>
            <a:r>
              <a:rPr sz="1059" spc="-22" dirty="0">
                <a:latin typeface="Times New Roman"/>
                <a:cs typeface="Times New Roman"/>
              </a:rPr>
              <a:t>14</a:t>
            </a:r>
            <a:r>
              <a:rPr sz="1059" dirty="0">
                <a:latin typeface="Times New Roman"/>
                <a:cs typeface="Times New Roman"/>
              </a:rPr>
              <a:t>	</a:t>
            </a:r>
            <a:r>
              <a:rPr sz="1059" spc="-22" dirty="0">
                <a:latin typeface="Times New Roman"/>
                <a:cs typeface="Times New Roman"/>
              </a:rPr>
              <a:t>16</a:t>
            </a:r>
            <a:r>
              <a:rPr sz="1059" dirty="0">
                <a:latin typeface="Times New Roman"/>
                <a:cs typeface="Times New Roman"/>
              </a:rPr>
              <a:t>	</a:t>
            </a:r>
            <a:r>
              <a:rPr sz="1059" spc="-22" dirty="0">
                <a:latin typeface="Times New Roman"/>
                <a:cs typeface="Times New Roman"/>
              </a:rPr>
              <a:t>18</a:t>
            </a:r>
            <a:endParaRPr sz="1059">
              <a:latin typeface="Times New Roman"/>
              <a:cs typeface="Times New Roman"/>
            </a:endParaRPr>
          </a:p>
          <a:p>
            <a:pPr marL="70601">
              <a:lnSpc>
                <a:spcPct val="100000"/>
              </a:lnSpc>
              <a:spcBef>
                <a:spcPts val="115"/>
              </a:spcBef>
            </a:pPr>
            <a:r>
              <a:rPr sz="1235" b="1" spc="-22" dirty="0">
                <a:latin typeface="Times New Roman"/>
                <a:cs typeface="Times New Roman"/>
              </a:rPr>
              <a:t>Water</a:t>
            </a:r>
            <a:r>
              <a:rPr sz="1235" b="1" spc="-53" dirty="0">
                <a:latin typeface="Times New Roman"/>
                <a:cs typeface="Times New Roman"/>
              </a:rPr>
              <a:t> </a:t>
            </a:r>
            <a:r>
              <a:rPr sz="1235" b="1" spc="-18" dirty="0">
                <a:latin typeface="Times New Roman"/>
                <a:cs typeface="Times New Roman"/>
              </a:rPr>
              <a:t>Temperature</a:t>
            </a:r>
            <a:r>
              <a:rPr sz="1235" b="1" dirty="0">
                <a:latin typeface="Times New Roman"/>
                <a:cs typeface="Times New Roman"/>
              </a:rPr>
              <a:t> </a:t>
            </a:r>
            <a:r>
              <a:rPr sz="1235" b="1" spc="-18" dirty="0">
                <a:latin typeface="Times New Roman"/>
                <a:cs typeface="Times New Roman"/>
              </a:rPr>
              <a:t>(</a:t>
            </a:r>
            <a:r>
              <a:rPr sz="1191" b="1" spc="-26" baseline="24691" dirty="0">
                <a:latin typeface="Times New Roman"/>
                <a:cs typeface="Times New Roman"/>
              </a:rPr>
              <a:t>o</a:t>
            </a:r>
            <a:r>
              <a:rPr sz="1235" b="1" spc="-18" dirty="0">
                <a:latin typeface="Times New Roman"/>
                <a:cs typeface="Times New Roman"/>
              </a:rPr>
              <a:t>C)</a:t>
            </a:r>
            <a:endParaRPr sz="1235">
              <a:latin typeface="Times New Roman"/>
              <a:cs typeface="Times New Roman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2912190" y="713582"/>
            <a:ext cx="3306856" cy="20080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1235" b="1" dirty="0">
                <a:latin typeface="Times New Roman"/>
                <a:cs typeface="Times New Roman"/>
              </a:rPr>
              <a:t>Lake</a:t>
            </a:r>
            <a:r>
              <a:rPr sz="1235" b="1" spc="-18" dirty="0">
                <a:latin typeface="Times New Roman"/>
                <a:cs typeface="Times New Roman"/>
              </a:rPr>
              <a:t> </a:t>
            </a:r>
            <a:r>
              <a:rPr sz="1235" b="1" dirty="0">
                <a:latin typeface="Times New Roman"/>
                <a:cs typeface="Times New Roman"/>
              </a:rPr>
              <a:t>Pillsbury</a:t>
            </a:r>
            <a:r>
              <a:rPr sz="1235" b="1" spc="-40" dirty="0">
                <a:latin typeface="Times New Roman"/>
                <a:cs typeface="Times New Roman"/>
              </a:rPr>
              <a:t> </a:t>
            </a:r>
            <a:r>
              <a:rPr sz="1235" b="1" spc="-22" dirty="0">
                <a:latin typeface="Times New Roman"/>
                <a:cs typeface="Times New Roman"/>
              </a:rPr>
              <a:t>Water</a:t>
            </a:r>
            <a:r>
              <a:rPr sz="1235" b="1" spc="-57" dirty="0">
                <a:latin typeface="Times New Roman"/>
                <a:cs typeface="Times New Roman"/>
              </a:rPr>
              <a:t> </a:t>
            </a:r>
            <a:r>
              <a:rPr sz="1235" b="1" spc="-18" dirty="0">
                <a:latin typeface="Times New Roman"/>
                <a:cs typeface="Times New Roman"/>
              </a:rPr>
              <a:t>Temperature</a:t>
            </a:r>
            <a:r>
              <a:rPr sz="1235" b="1" spc="-9" dirty="0">
                <a:latin typeface="Times New Roman"/>
                <a:cs typeface="Times New Roman"/>
              </a:rPr>
              <a:t> </a:t>
            </a:r>
            <a:r>
              <a:rPr sz="1235" b="1" dirty="0">
                <a:latin typeface="Times New Roman"/>
                <a:cs typeface="Times New Roman"/>
              </a:rPr>
              <a:t>Profile</a:t>
            </a:r>
            <a:r>
              <a:rPr sz="1235" b="1" spc="-18" dirty="0">
                <a:latin typeface="Times New Roman"/>
                <a:cs typeface="Times New Roman"/>
              </a:rPr>
              <a:t> </a:t>
            </a:r>
            <a:r>
              <a:rPr sz="1235" b="1" dirty="0">
                <a:latin typeface="Times New Roman"/>
                <a:cs typeface="Times New Roman"/>
              </a:rPr>
              <a:t>-</a:t>
            </a:r>
            <a:r>
              <a:rPr sz="1235" b="1" spc="-18" dirty="0">
                <a:latin typeface="Times New Roman"/>
                <a:cs typeface="Times New Roman"/>
              </a:rPr>
              <a:t> 2025</a:t>
            </a:r>
            <a:endParaRPr sz="1235">
              <a:latin typeface="Times New Roman"/>
              <a:cs typeface="Times New Roman"/>
            </a:endParaRPr>
          </a:p>
        </p:txBody>
      </p:sp>
      <p:grpSp>
        <p:nvGrpSpPr>
          <p:cNvPr id="362" name="object 362"/>
          <p:cNvGrpSpPr/>
          <p:nvPr/>
        </p:nvGrpSpPr>
        <p:grpSpPr>
          <a:xfrm>
            <a:off x="1668611" y="1295456"/>
            <a:ext cx="1450601" cy="3019425"/>
            <a:chOff x="1738693" y="1468183"/>
            <a:chExt cx="1644014" cy="3422015"/>
          </a:xfrm>
        </p:grpSpPr>
        <p:sp>
          <p:nvSpPr>
            <p:cNvPr id="363" name="object 363"/>
            <p:cNvSpPr/>
            <p:nvPr/>
          </p:nvSpPr>
          <p:spPr>
            <a:xfrm>
              <a:off x="1743455" y="1472946"/>
              <a:ext cx="1634489" cy="3412490"/>
            </a:xfrm>
            <a:custGeom>
              <a:avLst/>
              <a:gdLst/>
              <a:ahLst/>
              <a:cxnLst/>
              <a:rect l="l" t="t" r="r" b="b"/>
              <a:pathLst>
                <a:path w="1634489" h="3412490">
                  <a:moveTo>
                    <a:pt x="1634490" y="3412236"/>
                  </a:moveTo>
                  <a:lnTo>
                    <a:pt x="1634490" y="0"/>
                  </a:lnTo>
                  <a:lnTo>
                    <a:pt x="0" y="0"/>
                  </a:lnTo>
                  <a:lnTo>
                    <a:pt x="0" y="3412236"/>
                  </a:lnTo>
                  <a:lnTo>
                    <a:pt x="1634490" y="3412236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743455" y="1472946"/>
              <a:ext cx="1634489" cy="3412490"/>
            </a:xfrm>
            <a:custGeom>
              <a:avLst/>
              <a:gdLst/>
              <a:ahLst/>
              <a:cxnLst/>
              <a:rect l="l" t="t" r="r" b="b"/>
              <a:pathLst>
                <a:path w="1634489" h="3412490">
                  <a:moveTo>
                    <a:pt x="0" y="3412236"/>
                  </a:moveTo>
                  <a:lnTo>
                    <a:pt x="0" y="0"/>
                  </a:lnTo>
                  <a:lnTo>
                    <a:pt x="1634490" y="0"/>
                  </a:lnTo>
                  <a:lnTo>
                    <a:pt x="1634490" y="3412236"/>
                  </a:lnTo>
                  <a:lnTo>
                    <a:pt x="0" y="34122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802891" y="161467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83819" y="0"/>
                  </a:lnTo>
                </a:path>
                <a:path w="243839">
                  <a:moveTo>
                    <a:pt x="159257" y="0"/>
                  </a:moveTo>
                  <a:lnTo>
                    <a:pt x="2438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886711" y="1576578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4" h="75564">
                  <a:moveTo>
                    <a:pt x="75437" y="75438"/>
                  </a:moveTo>
                  <a:lnTo>
                    <a:pt x="75437" y="0"/>
                  </a:lnTo>
                  <a:lnTo>
                    <a:pt x="0" y="0"/>
                  </a:lnTo>
                  <a:lnTo>
                    <a:pt x="0" y="75438"/>
                  </a:lnTo>
                  <a:lnTo>
                    <a:pt x="75437" y="75438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886711" y="1576578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4" h="75564">
                  <a:moveTo>
                    <a:pt x="0" y="75438"/>
                  </a:moveTo>
                  <a:lnTo>
                    <a:pt x="0" y="0"/>
                  </a:lnTo>
                  <a:lnTo>
                    <a:pt x="75437" y="0"/>
                  </a:lnTo>
                  <a:lnTo>
                    <a:pt x="75437" y="75438"/>
                  </a:lnTo>
                  <a:lnTo>
                    <a:pt x="0" y="754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" name="object 3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02891" y="1850707"/>
              <a:ext cx="243839" cy="97916"/>
            </a:xfrm>
            <a:prstGeom prst="rect">
              <a:avLst/>
            </a:prstGeom>
          </p:spPr>
        </p:pic>
        <p:pic>
          <p:nvPicPr>
            <p:cNvPr id="369" name="object 36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02891" y="2134933"/>
              <a:ext cx="243839" cy="97917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02891" y="2419985"/>
              <a:ext cx="243839" cy="94741"/>
            </a:xfrm>
            <a:prstGeom prst="rect">
              <a:avLst/>
            </a:prstGeom>
          </p:spPr>
        </p:pic>
        <p:pic>
          <p:nvPicPr>
            <p:cNvPr id="371" name="object 37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02891" y="2697861"/>
              <a:ext cx="243839" cy="108203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1802891" y="303657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924811" y="2991612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0"/>
                  </a:moveTo>
                  <a:lnTo>
                    <a:pt x="0" y="89154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879853" y="3036570"/>
              <a:ext cx="89535" cy="0"/>
            </a:xfrm>
            <a:custGeom>
              <a:avLst/>
              <a:gdLst/>
              <a:ahLst/>
              <a:cxnLst/>
              <a:rect l="l" t="t" r="r" b="b"/>
              <a:pathLst>
                <a:path w="89535">
                  <a:moveTo>
                    <a:pt x="0" y="0"/>
                  </a:moveTo>
                  <a:lnTo>
                    <a:pt x="89154" y="0"/>
                  </a:lnTo>
                </a:path>
              </a:pathLst>
            </a:custGeom>
            <a:ln w="254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02891" y="3272599"/>
              <a:ext cx="243839" cy="97916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02891" y="3605784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83819" y="0"/>
                  </a:lnTo>
                </a:path>
                <a:path w="243839">
                  <a:moveTo>
                    <a:pt x="159257" y="0"/>
                  </a:moveTo>
                  <a:lnTo>
                    <a:pt x="24383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886711" y="3567684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4" h="75564">
                  <a:moveTo>
                    <a:pt x="75437" y="75437"/>
                  </a:moveTo>
                  <a:lnTo>
                    <a:pt x="75437" y="0"/>
                  </a:lnTo>
                  <a:lnTo>
                    <a:pt x="0" y="0"/>
                  </a:lnTo>
                  <a:lnTo>
                    <a:pt x="0" y="75437"/>
                  </a:lnTo>
                  <a:lnTo>
                    <a:pt x="75437" y="75437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886711" y="3567684"/>
              <a:ext cx="75565" cy="75565"/>
            </a:xfrm>
            <a:custGeom>
              <a:avLst/>
              <a:gdLst/>
              <a:ahLst/>
              <a:cxnLst/>
              <a:rect l="l" t="t" r="r" b="b"/>
              <a:pathLst>
                <a:path w="75564" h="75564">
                  <a:moveTo>
                    <a:pt x="0" y="75437"/>
                  </a:moveTo>
                  <a:lnTo>
                    <a:pt x="0" y="0"/>
                  </a:lnTo>
                  <a:lnTo>
                    <a:pt x="75437" y="0"/>
                  </a:lnTo>
                  <a:lnTo>
                    <a:pt x="75437" y="75437"/>
                  </a:lnTo>
                  <a:lnTo>
                    <a:pt x="0" y="75437"/>
                  </a:lnTo>
                  <a:close/>
                </a:path>
              </a:pathLst>
            </a:custGeom>
            <a:ln w="9525">
              <a:solidFill>
                <a:srgbClr val="4E61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02891" y="3841051"/>
              <a:ext cx="243839" cy="97916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1802891" y="417423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9C3C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802891" y="4459224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7C97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802891" y="474344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575">
              <a:solidFill>
                <a:srgbClr val="654D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951392" y="1230629"/>
            <a:ext cx="1128432" cy="3034553"/>
          </a:xfrm>
          <a:prstGeom prst="rect">
            <a:avLst/>
          </a:prstGeom>
        </p:spPr>
        <p:txBody>
          <a:bodyPr vert="horz" wrap="square" lIns="0" tIns="101413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799"/>
              </a:spcBef>
            </a:pPr>
            <a:r>
              <a:rPr sz="1059" spc="-9" dirty="0">
                <a:latin typeface="Times New Roman"/>
                <a:cs typeface="Times New Roman"/>
              </a:rPr>
              <a:t>5/16/25</a:t>
            </a:r>
            <a:endParaRPr sz="1059">
              <a:latin typeface="Times New Roman"/>
              <a:cs typeface="Times New Roman"/>
            </a:endParaRPr>
          </a:p>
          <a:p>
            <a:pPr marL="11206">
              <a:lnSpc>
                <a:spcPct val="100000"/>
              </a:lnSpc>
              <a:spcBef>
                <a:spcPts val="706"/>
              </a:spcBef>
            </a:pPr>
            <a:r>
              <a:rPr sz="1059" spc="-9" dirty="0">
                <a:latin typeface="Times New Roman"/>
                <a:cs typeface="Times New Roman"/>
              </a:rPr>
              <a:t>06/12/25</a:t>
            </a:r>
            <a:endParaRPr sz="1059">
              <a:latin typeface="Times New Roman"/>
              <a:cs typeface="Times New Roman"/>
            </a:endParaRPr>
          </a:p>
          <a:p>
            <a:pPr marL="11206">
              <a:lnSpc>
                <a:spcPct val="100000"/>
              </a:lnSpc>
              <a:spcBef>
                <a:spcPts val="706"/>
              </a:spcBef>
            </a:pPr>
            <a:r>
              <a:rPr sz="1059" spc="-9" dirty="0">
                <a:latin typeface="Times New Roman"/>
                <a:cs typeface="Times New Roman"/>
              </a:rPr>
              <a:t>06/25/25</a:t>
            </a:r>
            <a:endParaRPr sz="1059">
              <a:latin typeface="Times New Roman"/>
              <a:cs typeface="Times New Roman"/>
            </a:endParaRPr>
          </a:p>
          <a:p>
            <a:pPr marL="11206">
              <a:lnSpc>
                <a:spcPct val="100000"/>
              </a:lnSpc>
              <a:spcBef>
                <a:spcPts val="706"/>
              </a:spcBef>
            </a:pPr>
            <a:r>
              <a:rPr sz="1059" spc="-9" dirty="0">
                <a:latin typeface="Times New Roman"/>
                <a:cs typeface="Times New Roman"/>
              </a:rPr>
              <a:t>07/09/25</a:t>
            </a:r>
            <a:endParaRPr sz="1059">
              <a:latin typeface="Times New Roman"/>
              <a:cs typeface="Times New Roman"/>
            </a:endParaRPr>
          </a:p>
          <a:p>
            <a:pPr marL="11206">
              <a:lnSpc>
                <a:spcPct val="100000"/>
              </a:lnSpc>
              <a:spcBef>
                <a:spcPts val="702"/>
              </a:spcBef>
            </a:pPr>
            <a:r>
              <a:rPr sz="1059" spc="-9" dirty="0">
                <a:latin typeface="Times New Roman"/>
                <a:cs typeface="Times New Roman"/>
              </a:rPr>
              <a:t>07/23/25</a:t>
            </a:r>
            <a:endParaRPr sz="1059">
              <a:latin typeface="Times New Roman"/>
              <a:cs typeface="Times New Roman"/>
            </a:endParaRPr>
          </a:p>
          <a:p>
            <a:pPr marL="11206">
              <a:lnSpc>
                <a:spcPct val="100000"/>
              </a:lnSpc>
              <a:spcBef>
                <a:spcPts val="710"/>
              </a:spcBef>
            </a:pPr>
            <a:r>
              <a:rPr sz="1059" spc="-9" dirty="0">
                <a:latin typeface="Times New Roman"/>
                <a:cs typeface="Times New Roman"/>
              </a:rPr>
              <a:t>08/07/25</a:t>
            </a:r>
            <a:endParaRPr sz="1059">
              <a:latin typeface="Times New Roman"/>
              <a:cs typeface="Times New Roman"/>
            </a:endParaRPr>
          </a:p>
          <a:p>
            <a:pPr marL="11206">
              <a:lnSpc>
                <a:spcPct val="100000"/>
              </a:lnSpc>
              <a:spcBef>
                <a:spcPts val="706"/>
              </a:spcBef>
            </a:pPr>
            <a:r>
              <a:rPr sz="1059" spc="-9" dirty="0">
                <a:latin typeface="Times New Roman"/>
                <a:cs typeface="Times New Roman"/>
              </a:rPr>
              <a:t>08/19/25</a:t>
            </a:r>
            <a:endParaRPr sz="1059">
              <a:latin typeface="Times New Roman"/>
              <a:cs typeface="Times New Roman"/>
            </a:endParaRPr>
          </a:p>
          <a:p>
            <a:pPr marL="11206">
              <a:lnSpc>
                <a:spcPct val="100000"/>
              </a:lnSpc>
              <a:spcBef>
                <a:spcPts val="702"/>
              </a:spcBef>
            </a:pPr>
            <a:r>
              <a:rPr sz="1059" spc="-9" dirty="0">
                <a:latin typeface="Times New Roman"/>
                <a:cs typeface="Times New Roman"/>
              </a:rPr>
              <a:t>09/02/25</a:t>
            </a:r>
            <a:endParaRPr sz="1059">
              <a:latin typeface="Times New Roman"/>
              <a:cs typeface="Times New Roman"/>
            </a:endParaRPr>
          </a:p>
          <a:p>
            <a:pPr marL="11206">
              <a:lnSpc>
                <a:spcPct val="100000"/>
              </a:lnSpc>
              <a:spcBef>
                <a:spcPts val="706"/>
              </a:spcBef>
            </a:pPr>
            <a:r>
              <a:rPr sz="1059" spc="-9" dirty="0">
                <a:latin typeface="Times New Roman"/>
                <a:cs typeface="Times New Roman"/>
              </a:rPr>
              <a:t>09/19/25</a:t>
            </a:r>
            <a:endParaRPr sz="1059">
              <a:latin typeface="Times New Roman"/>
              <a:cs typeface="Times New Roman"/>
            </a:endParaRPr>
          </a:p>
          <a:p>
            <a:pPr marL="11206">
              <a:lnSpc>
                <a:spcPct val="100000"/>
              </a:lnSpc>
              <a:spcBef>
                <a:spcPts val="702"/>
              </a:spcBef>
            </a:pPr>
            <a:r>
              <a:rPr sz="1059" dirty="0">
                <a:latin typeface="Times New Roman"/>
                <a:cs typeface="Times New Roman"/>
              </a:rPr>
              <a:t>Spill</a:t>
            </a:r>
            <a:r>
              <a:rPr sz="1059" spc="-18" dirty="0">
                <a:latin typeface="Times New Roman"/>
                <a:cs typeface="Times New Roman"/>
              </a:rPr>
              <a:t> </a:t>
            </a:r>
            <a:r>
              <a:rPr sz="1059" dirty="0">
                <a:latin typeface="Times New Roman"/>
                <a:cs typeface="Times New Roman"/>
              </a:rPr>
              <a:t>Crest</a:t>
            </a:r>
            <a:r>
              <a:rPr sz="1059" spc="-13" dirty="0">
                <a:latin typeface="Times New Roman"/>
                <a:cs typeface="Times New Roman"/>
              </a:rPr>
              <a:t> </a:t>
            </a:r>
            <a:r>
              <a:rPr sz="1059" dirty="0">
                <a:latin typeface="Times New Roman"/>
                <a:cs typeface="Times New Roman"/>
              </a:rPr>
              <a:t>-</a:t>
            </a:r>
            <a:r>
              <a:rPr sz="1059" spc="-18" dirty="0">
                <a:latin typeface="Times New Roman"/>
                <a:cs typeface="Times New Roman"/>
              </a:rPr>
              <a:t> </a:t>
            </a:r>
            <a:r>
              <a:rPr sz="1059" spc="-9" dirty="0">
                <a:latin typeface="Times New Roman"/>
                <a:cs typeface="Times New Roman"/>
              </a:rPr>
              <a:t>Closed</a:t>
            </a:r>
            <a:endParaRPr sz="1059">
              <a:latin typeface="Times New Roman"/>
              <a:cs typeface="Times New Roman"/>
            </a:endParaRPr>
          </a:p>
          <a:p>
            <a:pPr marL="11206" marR="4483">
              <a:lnSpc>
                <a:spcPct val="155400"/>
              </a:lnSpc>
              <a:spcBef>
                <a:spcPts val="9"/>
              </a:spcBef>
            </a:pPr>
            <a:r>
              <a:rPr sz="1059" dirty="0">
                <a:latin typeface="Times New Roman"/>
                <a:cs typeface="Times New Roman"/>
              </a:rPr>
              <a:t>Spill</a:t>
            </a:r>
            <a:r>
              <a:rPr sz="1059" spc="-18" dirty="0">
                <a:latin typeface="Times New Roman"/>
                <a:cs typeface="Times New Roman"/>
              </a:rPr>
              <a:t> </a:t>
            </a:r>
            <a:r>
              <a:rPr sz="1059" dirty="0">
                <a:latin typeface="Times New Roman"/>
                <a:cs typeface="Times New Roman"/>
              </a:rPr>
              <a:t>Crest</a:t>
            </a:r>
            <a:r>
              <a:rPr sz="1059" spc="-13" dirty="0">
                <a:latin typeface="Times New Roman"/>
                <a:cs typeface="Times New Roman"/>
              </a:rPr>
              <a:t> </a:t>
            </a:r>
            <a:r>
              <a:rPr sz="1059" dirty="0">
                <a:latin typeface="Times New Roman"/>
                <a:cs typeface="Times New Roman"/>
              </a:rPr>
              <a:t>-</a:t>
            </a:r>
            <a:r>
              <a:rPr sz="1059" spc="-18" dirty="0">
                <a:latin typeface="Times New Roman"/>
                <a:cs typeface="Times New Roman"/>
              </a:rPr>
              <a:t> Open </a:t>
            </a:r>
            <a:r>
              <a:rPr sz="1059" dirty="0">
                <a:latin typeface="Times New Roman"/>
                <a:cs typeface="Times New Roman"/>
              </a:rPr>
              <a:t>Needle</a:t>
            </a:r>
            <a:r>
              <a:rPr sz="1059" spc="-35" dirty="0">
                <a:latin typeface="Times New Roman"/>
                <a:cs typeface="Times New Roman"/>
              </a:rPr>
              <a:t> </a:t>
            </a:r>
            <a:r>
              <a:rPr sz="1059" dirty="0">
                <a:latin typeface="Times New Roman"/>
                <a:cs typeface="Times New Roman"/>
              </a:rPr>
              <a:t>Valve</a:t>
            </a:r>
            <a:r>
              <a:rPr sz="1059" spc="-31" dirty="0">
                <a:latin typeface="Times New Roman"/>
                <a:cs typeface="Times New Roman"/>
              </a:rPr>
              <a:t> </a:t>
            </a:r>
            <a:r>
              <a:rPr sz="1059" spc="-9" dirty="0">
                <a:latin typeface="Times New Roman"/>
                <a:cs typeface="Times New Roman"/>
              </a:rPr>
              <a:t>Intake</a:t>
            </a:r>
            <a:endParaRPr sz="1059">
              <a:latin typeface="Times New Roman"/>
              <a:cs typeface="Times New Roman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744294" y="650165"/>
            <a:ext cx="7642972" cy="5548032"/>
          </a:xfrm>
          <a:custGeom>
            <a:avLst/>
            <a:gdLst/>
            <a:ahLst/>
            <a:cxnLst/>
            <a:rect l="l" t="t" r="r" b="b"/>
            <a:pathLst>
              <a:path w="8662035" h="6287770">
                <a:moveTo>
                  <a:pt x="0" y="6287262"/>
                </a:moveTo>
                <a:lnTo>
                  <a:pt x="0" y="0"/>
                </a:lnTo>
                <a:lnTo>
                  <a:pt x="8661654" y="0"/>
                </a:lnTo>
                <a:lnTo>
                  <a:pt x="8661654" y="6287262"/>
                </a:lnTo>
                <a:lnTo>
                  <a:pt x="0" y="6287262"/>
                </a:lnTo>
                <a:close/>
              </a:path>
            </a:pathLst>
          </a:custGeom>
          <a:ln w="952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4483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6515" y="1595292"/>
            <a:ext cx="7035613" cy="3934385"/>
            <a:chOff x="1203650" y="1807997"/>
            <a:chExt cx="7973695" cy="4458970"/>
          </a:xfrm>
        </p:grpSpPr>
        <p:sp>
          <p:nvSpPr>
            <p:cNvPr id="3" name="object 3"/>
            <p:cNvSpPr/>
            <p:nvPr/>
          </p:nvSpPr>
          <p:spPr>
            <a:xfrm>
              <a:off x="3345625" y="2944097"/>
              <a:ext cx="4528185" cy="1463040"/>
            </a:xfrm>
            <a:custGeom>
              <a:avLst/>
              <a:gdLst/>
              <a:ahLst/>
              <a:cxnLst/>
              <a:rect l="l" t="t" r="r" b="b"/>
              <a:pathLst>
                <a:path w="4528184" h="1463039">
                  <a:moveTo>
                    <a:pt x="0" y="1462557"/>
                  </a:moveTo>
                  <a:lnTo>
                    <a:pt x="46672" y="1400340"/>
                  </a:lnTo>
                  <a:lnTo>
                    <a:pt x="93916" y="1379004"/>
                  </a:lnTo>
                  <a:lnTo>
                    <a:pt x="141160" y="1379004"/>
                  </a:lnTo>
                  <a:lnTo>
                    <a:pt x="188404" y="1275372"/>
                  </a:lnTo>
                  <a:lnTo>
                    <a:pt x="235648" y="1301280"/>
                  </a:lnTo>
                  <a:lnTo>
                    <a:pt x="282892" y="1353096"/>
                  </a:lnTo>
                  <a:lnTo>
                    <a:pt x="330136" y="1359192"/>
                  </a:lnTo>
                  <a:lnTo>
                    <a:pt x="377380" y="1260132"/>
                  </a:lnTo>
                  <a:lnTo>
                    <a:pt x="424624" y="1196124"/>
                  </a:lnTo>
                  <a:lnTo>
                    <a:pt x="471868" y="1135164"/>
                  </a:lnTo>
                  <a:lnTo>
                    <a:pt x="519112" y="1144308"/>
                  </a:lnTo>
                  <a:lnTo>
                    <a:pt x="566356" y="1101636"/>
                  </a:lnTo>
                  <a:lnTo>
                    <a:pt x="613600" y="1049820"/>
                  </a:lnTo>
                  <a:lnTo>
                    <a:pt x="660844" y="956856"/>
                  </a:lnTo>
                  <a:lnTo>
                    <a:pt x="708088" y="894372"/>
                  </a:lnTo>
                  <a:lnTo>
                    <a:pt x="755332" y="856272"/>
                  </a:lnTo>
                  <a:lnTo>
                    <a:pt x="801052" y="1030008"/>
                  </a:lnTo>
                  <a:lnTo>
                    <a:pt x="848296" y="810552"/>
                  </a:lnTo>
                  <a:lnTo>
                    <a:pt x="895540" y="871512"/>
                  </a:lnTo>
                  <a:lnTo>
                    <a:pt x="942784" y="924852"/>
                  </a:lnTo>
                  <a:lnTo>
                    <a:pt x="990028" y="836460"/>
                  </a:lnTo>
                  <a:lnTo>
                    <a:pt x="1037272" y="757212"/>
                  </a:lnTo>
                  <a:lnTo>
                    <a:pt x="1084516" y="731304"/>
                  </a:lnTo>
                  <a:lnTo>
                    <a:pt x="1131760" y="735876"/>
                  </a:lnTo>
                  <a:lnTo>
                    <a:pt x="1179004" y="731304"/>
                  </a:lnTo>
                  <a:lnTo>
                    <a:pt x="1226248" y="649008"/>
                  </a:lnTo>
                  <a:lnTo>
                    <a:pt x="1273492" y="621576"/>
                  </a:lnTo>
                  <a:lnTo>
                    <a:pt x="1320736" y="559092"/>
                  </a:lnTo>
                  <a:lnTo>
                    <a:pt x="1367980" y="516420"/>
                  </a:lnTo>
                  <a:lnTo>
                    <a:pt x="1415224" y="520992"/>
                  </a:lnTo>
                  <a:lnTo>
                    <a:pt x="1462468" y="527088"/>
                  </a:lnTo>
                  <a:lnTo>
                    <a:pt x="1509712" y="531660"/>
                  </a:lnTo>
                  <a:lnTo>
                    <a:pt x="1556956" y="531660"/>
                  </a:lnTo>
                  <a:lnTo>
                    <a:pt x="1604200" y="554520"/>
                  </a:lnTo>
                  <a:lnTo>
                    <a:pt x="1651444" y="527088"/>
                  </a:lnTo>
                  <a:lnTo>
                    <a:pt x="1697164" y="505752"/>
                  </a:lnTo>
                  <a:lnTo>
                    <a:pt x="1744408" y="600240"/>
                  </a:lnTo>
                  <a:lnTo>
                    <a:pt x="1791652" y="542328"/>
                  </a:lnTo>
                  <a:lnTo>
                    <a:pt x="1838896" y="460032"/>
                  </a:lnTo>
                  <a:lnTo>
                    <a:pt x="1886140" y="464604"/>
                  </a:lnTo>
                  <a:lnTo>
                    <a:pt x="1933384" y="574332"/>
                  </a:lnTo>
                  <a:lnTo>
                    <a:pt x="1980628" y="417360"/>
                  </a:lnTo>
                  <a:lnTo>
                    <a:pt x="2027872" y="434124"/>
                  </a:lnTo>
                  <a:lnTo>
                    <a:pt x="2075116" y="396024"/>
                  </a:lnTo>
                  <a:lnTo>
                    <a:pt x="2122360" y="374688"/>
                  </a:lnTo>
                  <a:lnTo>
                    <a:pt x="2169604" y="354876"/>
                  </a:lnTo>
                  <a:lnTo>
                    <a:pt x="2216848" y="327444"/>
                  </a:lnTo>
                  <a:lnTo>
                    <a:pt x="2264092" y="306108"/>
                  </a:lnTo>
                  <a:lnTo>
                    <a:pt x="2311336" y="284772"/>
                  </a:lnTo>
                  <a:lnTo>
                    <a:pt x="2358580" y="301536"/>
                  </a:lnTo>
                  <a:lnTo>
                    <a:pt x="2405824" y="290868"/>
                  </a:lnTo>
                  <a:lnTo>
                    <a:pt x="2453068" y="284772"/>
                  </a:lnTo>
                  <a:lnTo>
                    <a:pt x="2500312" y="284772"/>
                  </a:lnTo>
                  <a:lnTo>
                    <a:pt x="2547556" y="200952"/>
                  </a:lnTo>
                  <a:lnTo>
                    <a:pt x="2593276" y="95796"/>
                  </a:lnTo>
                  <a:lnTo>
                    <a:pt x="2640520" y="121704"/>
                  </a:lnTo>
                  <a:lnTo>
                    <a:pt x="2687764" y="117132"/>
                  </a:lnTo>
                  <a:lnTo>
                    <a:pt x="2735008" y="111036"/>
                  </a:lnTo>
                  <a:lnTo>
                    <a:pt x="2782252" y="95796"/>
                  </a:lnTo>
                  <a:lnTo>
                    <a:pt x="2829496" y="89700"/>
                  </a:lnTo>
                  <a:lnTo>
                    <a:pt x="2876740" y="111036"/>
                  </a:lnTo>
                  <a:lnTo>
                    <a:pt x="2923984" y="106464"/>
                  </a:lnTo>
                  <a:lnTo>
                    <a:pt x="2971228" y="100368"/>
                  </a:lnTo>
                  <a:lnTo>
                    <a:pt x="3018472" y="175044"/>
                  </a:lnTo>
                  <a:lnTo>
                    <a:pt x="3065716" y="222288"/>
                  </a:lnTo>
                  <a:lnTo>
                    <a:pt x="3112960" y="147612"/>
                  </a:lnTo>
                  <a:lnTo>
                    <a:pt x="3160204" y="63792"/>
                  </a:lnTo>
                  <a:lnTo>
                    <a:pt x="3207448" y="47028"/>
                  </a:lnTo>
                  <a:lnTo>
                    <a:pt x="3254692" y="42456"/>
                  </a:lnTo>
                  <a:lnTo>
                    <a:pt x="3301936" y="85128"/>
                  </a:lnTo>
                  <a:lnTo>
                    <a:pt x="3349180" y="31788"/>
                  </a:lnTo>
                  <a:lnTo>
                    <a:pt x="3396424" y="0"/>
                  </a:lnTo>
                  <a:lnTo>
                    <a:pt x="3443668" y="42456"/>
                  </a:lnTo>
                  <a:lnTo>
                    <a:pt x="3489388" y="89700"/>
                  </a:lnTo>
                  <a:lnTo>
                    <a:pt x="3536632" y="179616"/>
                  </a:lnTo>
                  <a:lnTo>
                    <a:pt x="3583876" y="164376"/>
                  </a:lnTo>
                  <a:lnTo>
                    <a:pt x="3631120" y="158280"/>
                  </a:lnTo>
                  <a:lnTo>
                    <a:pt x="3678364" y="207048"/>
                  </a:lnTo>
                  <a:lnTo>
                    <a:pt x="3725608" y="143040"/>
                  </a:lnTo>
                  <a:lnTo>
                    <a:pt x="3772852" y="106464"/>
                  </a:lnTo>
                  <a:lnTo>
                    <a:pt x="3820096" y="53124"/>
                  </a:lnTo>
                  <a:lnTo>
                    <a:pt x="3867340" y="106464"/>
                  </a:lnTo>
                  <a:lnTo>
                    <a:pt x="3914584" y="217716"/>
                  </a:lnTo>
                  <a:lnTo>
                    <a:pt x="3961828" y="185712"/>
                  </a:lnTo>
                  <a:lnTo>
                    <a:pt x="4009072" y="327444"/>
                  </a:lnTo>
                  <a:lnTo>
                    <a:pt x="4056316" y="453936"/>
                  </a:lnTo>
                  <a:lnTo>
                    <a:pt x="4103560" y="496608"/>
                  </a:lnTo>
                  <a:lnTo>
                    <a:pt x="4150804" y="402120"/>
                  </a:lnTo>
                  <a:lnTo>
                    <a:pt x="4198048" y="402120"/>
                  </a:lnTo>
                  <a:lnTo>
                    <a:pt x="4245292" y="222288"/>
                  </a:lnTo>
                  <a:lnTo>
                    <a:pt x="4292536" y="237528"/>
                  </a:lnTo>
                  <a:lnTo>
                    <a:pt x="4339780" y="295440"/>
                  </a:lnTo>
                  <a:lnTo>
                    <a:pt x="4385500" y="254292"/>
                  </a:lnTo>
                  <a:lnTo>
                    <a:pt x="4432744" y="275628"/>
                  </a:lnTo>
                  <a:lnTo>
                    <a:pt x="4479988" y="338112"/>
                  </a:lnTo>
                  <a:lnTo>
                    <a:pt x="4527740" y="39602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45625" y="3335467"/>
              <a:ext cx="4528185" cy="1399540"/>
            </a:xfrm>
            <a:custGeom>
              <a:avLst/>
              <a:gdLst/>
              <a:ahLst/>
              <a:cxnLst/>
              <a:rect l="l" t="t" r="r" b="b"/>
              <a:pathLst>
                <a:path w="4528184" h="1399539">
                  <a:moveTo>
                    <a:pt x="0" y="1399209"/>
                  </a:moveTo>
                  <a:lnTo>
                    <a:pt x="46672" y="1364068"/>
                  </a:lnTo>
                  <a:lnTo>
                    <a:pt x="93916" y="1350352"/>
                  </a:lnTo>
                  <a:lnTo>
                    <a:pt x="141160" y="1313776"/>
                  </a:lnTo>
                  <a:lnTo>
                    <a:pt x="188404" y="1249768"/>
                  </a:lnTo>
                  <a:lnTo>
                    <a:pt x="235648" y="1242148"/>
                  </a:lnTo>
                  <a:lnTo>
                    <a:pt x="282892" y="1295488"/>
                  </a:lnTo>
                  <a:lnTo>
                    <a:pt x="330136" y="1283296"/>
                  </a:lnTo>
                  <a:lnTo>
                    <a:pt x="377380" y="1234528"/>
                  </a:lnTo>
                  <a:lnTo>
                    <a:pt x="424624" y="1173568"/>
                  </a:lnTo>
                  <a:lnTo>
                    <a:pt x="471868" y="1126324"/>
                  </a:lnTo>
                  <a:lnTo>
                    <a:pt x="519112" y="1089748"/>
                  </a:lnTo>
                  <a:lnTo>
                    <a:pt x="566356" y="1039456"/>
                  </a:lnTo>
                  <a:lnTo>
                    <a:pt x="613600" y="980020"/>
                  </a:lnTo>
                  <a:lnTo>
                    <a:pt x="660844" y="902296"/>
                  </a:lnTo>
                  <a:lnTo>
                    <a:pt x="708088" y="858100"/>
                  </a:lnTo>
                  <a:lnTo>
                    <a:pt x="755332" y="821524"/>
                  </a:lnTo>
                  <a:lnTo>
                    <a:pt x="801052" y="852004"/>
                  </a:lnTo>
                  <a:lnTo>
                    <a:pt x="848296" y="772756"/>
                  </a:lnTo>
                  <a:lnTo>
                    <a:pt x="895540" y="824572"/>
                  </a:lnTo>
                  <a:lnTo>
                    <a:pt x="942784" y="806284"/>
                  </a:lnTo>
                  <a:lnTo>
                    <a:pt x="990028" y="777328"/>
                  </a:lnTo>
                  <a:lnTo>
                    <a:pt x="1037272" y="716368"/>
                  </a:lnTo>
                  <a:lnTo>
                    <a:pt x="1084516" y="678268"/>
                  </a:lnTo>
                  <a:lnTo>
                    <a:pt x="1131760" y="666076"/>
                  </a:lnTo>
                  <a:lnTo>
                    <a:pt x="1179004" y="647788"/>
                  </a:lnTo>
                  <a:lnTo>
                    <a:pt x="1226248" y="600544"/>
                  </a:lnTo>
                  <a:lnTo>
                    <a:pt x="1273492" y="562444"/>
                  </a:lnTo>
                  <a:lnTo>
                    <a:pt x="1320736" y="509104"/>
                  </a:lnTo>
                  <a:lnTo>
                    <a:pt x="1367980" y="478624"/>
                  </a:lnTo>
                  <a:lnTo>
                    <a:pt x="1415224" y="458812"/>
                  </a:lnTo>
                  <a:lnTo>
                    <a:pt x="1462468" y="464908"/>
                  </a:lnTo>
                  <a:lnTo>
                    <a:pt x="1509712" y="449668"/>
                  </a:lnTo>
                  <a:lnTo>
                    <a:pt x="1556956" y="449668"/>
                  </a:lnTo>
                  <a:lnTo>
                    <a:pt x="1604200" y="477100"/>
                  </a:lnTo>
                  <a:lnTo>
                    <a:pt x="1651444" y="446620"/>
                  </a:lnTo>
                  <a:lnTo>
                    <a:pt x="1697164" y="440524"/>
                  </a:lnTo>
                  <a:lnTo>
                    <a:pt x="1744408" y="467956"/>
                  </a:lnTo>
                  <a:lnTo>
                    <a:pt x="1791652" y="461860"/>
                  </a:lnTo>
                  <a:lnTo>
                    <a:pt x="1838896" y="394804"/>
                  </a:lnTo>
                  <a:lnTo>
                    <a:pt x="1886140" y="378040"/>
                  </a:lnTo>
                  <a:lnTo>
                    <a:pt x="1933384" y="400900"/>
                  </a:lnTo>
                  <a:lnTo>
                    <a:pt x="1980628" y="338416"/>
                  </a:lnTo>
                  <a:lnTo>
                    <a:pt x="2027872" y="352132"/>
                  </a:lnTo>
                  <a:lnTo>
                    <a:pt x="2075116" y="339940"/>
                  </a:lnTo>
                  <a:lnTo>
                    <a:pt x="2122360" y="321652"/>
                  </a:lnTo>
                  <a:lnTo>
                    <a:pt x="2169604" y="286600"/>
                  </a:lnTo>
                  <a:lnTo>
                    <a:pt x="2216848" y="248500"/>
                  </a:lnTo>
                  <a:lnTo>
                    <a:pt x="2264092" y="224116"/>
                  </a:lnTo>
                  <a:lnTo>
                    <a:pt x="2311336" y="214972"/>
                  </a:lnTo>
                  <a:lnTo>
                    <a:pt x="2358580" y="224116"/>
                  </a:lnTo>
                  <a:lnTo>
                    <a:pt x="2405824" y="237832"/>
                  </a:lnTo>
                  <a:lnTo>
                    <a:pt x="2453068" y="338416"/>
                  </a:lnTo>
                  <a:lnTo>
                    <a:pt x="2500312" y="306412"/>
                  </a:lnTo>
                  <a:lnTo>
                    <a:pt x="2547556" y="239356"/>
                  </a:lnTo>
                  <a:lnTo>
                    <a:pt x="2593276" y="169252"/>
                  </a:lnTo>
                  <a:lnTo>
                    <a:pt x="2640520" y="166204"/>
                  </a:lnTo>
                  <a:lnTo>
                    <a:pt x="2687764" y="152488"/>
                  </a:lnTo>
                  <a:lnTo>
                    <a:pt x="2735008" y="135724"/>
                  </a:lnTo>
                  <a:lnTo>
                    <a:pt x="2782252" y="125056"/>
                  </a:lnTo>
                  <a:lnTo>
                    <a:pt x="2829496" y="112864"/>
                  </a:lnTo>
                  <a:lnTo>
                    <a:pt x="2876740" y="132676"/>
                  </a:lnTo>
                  <a:lnTo>
                    <a:pt x="2923984" y="141820"/>
                  </a:lnTo>
                  <a:lnTo>
                    <a:pt x="2971228" y="108292"/>
                  </a:lnTo>
                  <a:lnTo>
                    <a:pt x="3018472" y="152488"/>
                  </a:lnTo>
                  <a:lnTo>
                    <a:pt x="3065716" y="219544"/>
                  </a:lnTo>
                  <a:lnTo>
                    <a:pt x="3112960" y="193636"/>
                  </a:lnTo>
                  <a:lnTo>
                    <a:pt x="3160204" y="129628"/>
                  </a:lnTo>
                  <a:lnTo>
                    <a:pt x="3207448" y="88480"/>
                  </a:lnTo>
                  <a:lnTo>
                    <a:pt x="3254692" y="79336"/>
                  </a:lnTo>
                  <a:lnTo>
                    <a:pt x="3301936" y="77812"/>
                  </a:lnTo>
                  <a:lnTo>
                    <a:pt x="3349180" y="41236"/>
                  </a:lnTo>
                  <a:lnTo>
                    <a:pt x="3396424" y="0"/>
                  </a:lnTo>
                  <a:lnTo>
                    <a:pt x="3443668" y="1612"/>
                  </a:lnTo>
                  <a:lnTo>
                    <a:pt x="3489388" y="86956"/>
                  </a:lnTo>
                  <a:lnTo>
                    <a:pt x="3536632" y="192112"/>
                  </a:lnTo>
                  <a:lnTo>
                    <a:pt x="3583876" y="170776"/>
                  </a:lnTo>
                  <a:lnTo>
                    <a:pt x="3631120" y="173824"/>
                  </a:lnTo>
                  <a:lnTo>
                    <a:pt x="3678364" y="196684"/>
                  </a:lnTo>
                  <a:lnTo>
                    <a:pt x="3725608" y="163156"/>
                  </a:lnTo>
                  <a:lnTo>
                    <a:pt x="3772852" y="99148"/>
                  </a:lnTo>
                  <a:lnTo>
                    <a:pt x="3820096" y="61048"/>
                  </a:lnTo>
                  <a:lnTo>
                    <a:pt x="3867340" y="96100"/>
                  </a:lnTo>
                  <a:lnTo>
                    <a:pt x="3914584" y="175348"/>
                  </a:lnTo>
                  <a:lnTo>
                    <a:pt x="3961828" y="167728"/>
                  </a:lnTo>
                  <a:lnTo>
                    <a:pt x="4009072" y="239356"/>
                  </a:lnTo>
                  <a:lnTo>
                    <a:pt x="4056316" y="289648"/>
                  </a:lnTo>
                  <a:lnTo>
                    <a:pt x="4103560" y="257644"/>
                  </a:lnTo>
                  <a:lnTo>
                    <a:pt x="4150804" y="222592"/>
                  </a:lnTo>
                  <a:lnTo>
                    <a:pt x="4198048" y="236308"/>
                  </a:lnTo>
                  <a:lnTo>
                    <a:pt x="4245292" y="222592"/>
                  </a:lnTo>
                  <a:lnTo>
                    <a:pt x="4292536" y="231736"/>
                  </a:lnTo>
                  <a:lnTo>
                    <a:pt x="4339780" y="306412"/>
                  </a:lnTo>
                  <a:lnTo>
                    <a:pt x="4385500" y="272884"/>
                  </a:lnTo>
                  <a:lnTo>
                    <a:pt x="4432744" y="291172"/>
                  </a:lnTo>
                  <a:lnTo>
                    <a:pt x="4479988" y="339940"/>
                  </a:lnTo>
                  <a:lnTo>
                    <a:pt x="4527740" y="347560"/>
                  </a:lnTo>
                </a:path>
              </a:pathLst>
            </a:custGeom>
            <a:ln w="127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45625" y="3602691"/>
              <a:ext cx="4528185" cy="1451610"/>
            </a:xfrm>
            <a:custGeom>
              <a:avLst/>
              <a:gdLst/>
              <a:ahLst/>
              <a:cxnLst/>
              <a:rect l="l" t="t" r="r" b="b"/>
              <a:pathLst>
                <a:path w="4528184" h="1451610">
                  <a:moveTo>
                    <a:pt x="0" y="1451381"/>
                  </a:moveTo>
                  <a:lnTo>
                    <a:pt x="46672" y="1394015"/>
                  </a:lnTo>
                  <a:lnTo>
                    <a:pt x="93916" y="1387919"/>
                  </a:lnTo>
                  <a:lnTo>
                    <a:pt x="141160" y="1351343"/>
                  </a:lnTo>
                  <a:lnTo>
                    <a:pt x="188404" y="1288859"/>
                  </a:lnTo>
                  <a:lnTo>
                    <a:pt x="235648" y="1221803"/>
                  </a:lnTo>
                  <a:lnTo>
                    <a:pt x="282892" y="1273619"/>
                  </a:lnTo>
                  <a:lnTo>
                    <a:pt x="330136" y="1194371"/>
                  </a:lnTo>
                  <a:lnTo>
                    <a:pt x="377380" y="1267523"/>
                  </a:lnTo>
                  <a:lnTo>
                    <a:pt x="424624" y="1131887"/>
                  </a:lnTo>
                  <a:lnTo>
                    <a:pt x="471868" y="1121219"/>
                  </a:lnTo>
                  <a:lnTo>
                    <a:pt x="519112" y="1090739"/>
                  </a:lnTo>
                  <a:lnTo>
                    <a:pt x="566356" y="1075499"/>
                  </a:lnTo>
                  <a:lnTo>
                    <a:pt x="613600" y="1017587"/>
                  </a:lnTo>
                  <a:lnTo>
                    <a:pt x="660844" y="903287"/>
                  </a:lnTo>
                  <a:lnTo>
                    <a:pt x="708088" y="892619"/>
                  </a:lnTo>
                  <a:lnTo>
                    <a:pt x="755332" y="871283"/>
                  </a:lnTo>
                  <a:lnTo>
                    <a:pt x="801052" y="793559"/>
                  </a:lnTo>
                  <a:lnTo>
                    <a:pt x="848296" y="720407"/>
                  </a:lnTo>
                  <a:lnTo>
                    <a:pt x="895540" y="877379"/>
                  </a:lnTo>
                  <a:lnTo>
                    <a:pt x="942784" y="793559"/>
                  </a:lnTo>
                  <a:lnTo>
                    <a:pt x="990028" y="787463"/>
                  </a:lnTo>
                  <a:lnTo>
                    <a:pt x="1037272" y="735647"/>
                  </a:lnTo>
                  <a:lnTo>
                    <a:pt x="1084516" y="657923"/>
                  </a:lnTo>
                  <a:lnTo>
                    <a:pt x="1131760" y="651827"/>
                  </a:lnTo>
                  <a:lnTo>
                    <a:pt x="1179004" y="610679"/>
                  </a:lnTo>
                  <a:lnTo>
                    <a:pt x="1226248" y="621347"/>
                  </a:lnTo>
                  <a:lnTo>
                    <a:pt x="1273492" y="575627"/>
                  </a:lnTo>
                  <a:lnTo>
                    <a:pt x="1320736" y="532955"/>
                  </a:lnTo>
                  <a:lnTo>
                    <a:pt x="1367980" y="522287"/>
                  </a:lnTo>
                  <a:lnTo>
                    <a:pt x="1415224" y="455231"/>
                  </a:lnTo>
                  <a:lnTo>
                    <a:pt x="1462468" y="470471"/>
                  </a:lnTo>
                  <a:lnTo>
                    <a:pt x="1509712" y="443039"/>
                  </a:lnTo>
                  <a:lnTo>
                    <a:pt x="1556956" y="407987"/>
                  </a:lnTo>
                  <a:lnTo>
                    <a:pt x="1604200" y="485711"/>
                  </a:lnTo>
                  <a:lnTo>
                    <a:pt x="1651444" y="450659"/>
                  </a:lnTo>
                  <a:lnTo>
                    <a:pt x="1697164" y="465899"/>
                  </a:lnTo>
                  <a:lnTo>
                    <a:pt x="1744408" y="417131"/>
                  </a:lnTo>
                  <a:lnTo>
                    <a:pt x="1791652" y="443039"/>
                  </a:lnTo>
                  <a:lnTo>
                    <a:pt x="1838896" y="371411"/>
                  </a:lnTo>
                  <a:lnTo>
                    <a:pt x="1886140" y="340931"/>
                  </a:lnTo>
                  <a:lnTo>
                    <a:pt x="1933384" y="302831"/>
                  </a:lnTo>
                  <a:lnTo>
                    <a:pt x="1980628" y="292163"/>
                  </a:lnTo>
                  <a:lnTo>
                    <a:pt x="2027872" y="313499"/>
                  </a:lnTo>
                  <a:lnTo>
                    <a:pt x="2075116" y="318071"/>
                  </a:lnTo>
                  <a:lnTo>
                    <a:pt x="2122360" y="302831"/>
                  </a:lnTo>
                  <a:lnTo>
                    <a:pt x="2169604" y="261683"/>
                  </a:lnTo>
                  <a:lnTo>
                    <a:pt x="2216848" y="208343"/>
                  </a:lnTo>
                  <a:lnTo>
                    <a:pt x="2264092" y="171767"/>
                  </a:lnTo>
                  <a:lnTo>
                    <a:pt x="2311336" y="177863"/>
                  </a:lnTo>
                  <a:lnTo>
                    <a:pt x="2358580" y="167195"/>
                  </a:lnTo>
                  <a:lnTo>
                    <a:pt x="2405824" y="208343"/>
                  </a:lnTo>
                  <a:lnTo>
                    <a:pt x="2453068" y="417131"/>
                  </a:lnTo>
                  <a:lnTo>
                    <a:pt x="2500312" y="356171"/>
                  </a:lnTo>
                  <a:lnTo>
                    <a:pt x="2547556" y="330263"/>
                  </a:lnTo>
                  <a:lnTo>
                    <a:pt x="2593276" y="266255"/>
                  </a:lnTo>
                  <a:lnTo>
                    <a:pt x="2640520" y="246443"/>
                  </a:lnTo>
                  <a:lnTo>
                    <a:pt x="2687764" y="225107"/>
                  </a:lnTo>
                  <a:lnTo>
                    <a:pt x="2735008" y="188531"/>
                  </a:lnTo>
                  <a:lnTo>
                    <a:pt x="2782252" y="173291"/>
                  </a:lnTo>
                  <a:lnTo>
                    <a:pt x="2829496" y="130619"/>
                  </a:lnTo>
                  <a:lnTo>
                    <a:pt x="2876740" y="162623"/>
                  </a:lnTo>
                  <a:lnTo>
                    <a:pt x="2923984" y="173291"/>
                  </a:lnTo>
                  <a:lnTo>
                    <a:pt x="2971228" y="109283"/>
                  </a:lnTo>
                  <a:lnTo>
                    <a:pt x="3018472" y="126047"/>
                  </a:lnTo>
                  <a:lnTo>
                    <a:pt x="3065716" y="209867"/>
                  </a:lnTo>
                  <a:lnTo>
                    <a:pt x="3112960" y="246443"/>
                  </a:lnTo>
                  <a:lnTo>
                    <a:pt x="3160204" y="199199"/>
                  </a:lnTo>
                  <a:lnTo>
                    <a:pt x="3207448" y="156527"/>
                  </a:lnTo>
                  <a:lnTo>
                    <a:pt x="3254692" y="151955"/>
                  </a:lnTo>
                  <a:lnTo>
                    <a:pt x="3301936" y="119951"/>
                  </a:lnTo>
                  <a:lnTo>
                    <a:pt x="3349180" y="89471"/>
                  </a:lnTo>
                  <a:lnTo>
                    <a:pt x="3396424" y="31559"/>
                  </a:lnTo>
                  <a:lnTo>
                    <a:pt x="3443668" y="0"/>
                  </a:lnTo>
                  <a:lnTo>
                    <a:pt x="3489388" y="119951"/>
                  </a:lnTo>
                  <a:lnTo>
                    <a:pt x="3536632" y="283019"/>
                  </a:lnTo>
                  <a:lnTo>
                    <a:pt x="3583876" y="235775"/>
                  </a:lnTo>
                  <a:lnTo>
                    <a:pt x="3631120" y="251015"/>
                  </a:lnTo>
                  <a:lnTo>
                    <a:pt x="3678364" y="272351"/>
                  </a:lnTo>
                  <a:lnTo>
                    <a:pt x="3725608" y="246443"/>
                  </a:lnTo>
                  <a:lnTo>
                    <a:pt x="3772852" y="151955"/>
                  </a:lnTo>
                  <a:lnTo>
                    <a:pt x="3820096" y="94043"/>
                  </a:lnTo>
                  <a:lnTo>
                    <a:pt x="3867340" y="109283"/>
                  </a:lnTo>
                  <a:lnTo>
                    <a:pt x="3914584" y="182435"/>
                  </a:lnTo>
                  <a:lnTo>
                    <a:pt x="3961828" y="177863"/>
                  </a:lnTo>
                  <a:lnTo>
                    <a:pt x="4009072" y="219011"/>
                  </a:lnTo>
                  <a:lnTo>
                    <a:pt x="4056316" y="255587"/>
                  </a:lnTo>
                  <a:lnTo>
                    <a:pt x="4103560" y="109283"/>
                  </a:lnTo>
                  <a:lnTo>
                    <a:pt x="4150804" y="98615"/>
                  </a:lnTo>
                  <a:lnTo>
                    <a:pt x="4198048" y="119951"/>
                  </a:lnTo>
                  <a:lnTo>
                    <a:pt x="4245292" y="203771"/>
                  </a:lnTo>
                  <a:lnTo>
                    <a:pt x="4292536" y="219011"/>
                  </a:lnTo>
                  <a:lnTo>
                    <a:pt x="4339780" y="328739"/>
                  </a:lnTo>
                  <a:lnTo>
                    <a:pt x="4385500" y="298259"/>
                  </a:lnTo>
                  <a:lnTo>
                    <a:pt x="4432744" y="313499"/>
                  </a:lnTo>
                  <a:lnTo>
                    <a:pt x="4479988" y="360743"/>
                  </a:lnTo>
                  <a:lnTo>
                    <a:pt x="4527740" y="33483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8412" y="613666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4" y="0"/>
                  </a:moveTo>
                  <a:lnTo>
                    <a:pt x="62484" y="124968"/>
                  </a:lnTo>
                </a:path>
                <a:path w="125094" h="125095">
                  <a:moveTo>
                    <a:pt x="0" y="62484"/>
                  </a:moveTo>
                  <a:lnTo>
                    <a:pt x="124968" y="6248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69928" y="613666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3" y="0"/>
                  </a:moveTo>
                  <a:lnTo>
                    <a:pt x="62483" y="124968"/>
                  </a:lnTo>
                </a:path>
                <a:path w="125094" h="125095">
                  <a:moveTo>
                    <a:pt x="0" y="62484"/>
                  </a:moveTo>
                  <a:lnTo>
                    <a:pt x="124967" y="6248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4200" y="613666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62484" y="124968"/>
                  </a:lnTo>
                </a:path>
                <a:path w="125095" h="125095">
                  <a:moveTo>
                    <a:pt x="0" y="62484"/>
                  </a:moveTo>
                  <a:lnTo>
                    <a:pt x="124968" y="6248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47240" y="613666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62484" y="124968"/>
                  </a:lnTo>
                </a:path>
                <a:path w="125095" h="125095">
                  <a:moveTo>
                    <a:pt x="0" y="62484"/>
                  </a:moveTo>
                  <a:lnTo>
                    <a:pt x="124968" y="6248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8756" y="613666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62483" y="124968"/>
                  </a:lnTo>
                </a:path>
                <a:path w="125095" h="125095">
                  <a:moveTo>
                    <a:pt x="0" y="62484"/>
                  </a:moveTo>
                  <a:lnTo>
                    <a:pt x="124967" y="6248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24552" y="613666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62483" y="124968"/>
                  </a:lnTo>
                </a:path>
                <a:path w="125095" h="125095">
                  <a:moveTo>
                    <a:pt x="0" y="62484"/>
                  </a:moveTo>
                  <a:lnTo>
                    <a:pt x="124967" y="6248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02365" y="5382002"/>
            <a:ext cx="146237" cy="146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882" spc="-22" dirty="0">
                <a:latin typeface="Arial"/>
                <a:cs typeface="Arial"/>
              </a:rPr>
              <a:t>10</a:t>
            </a:r>
            <a:endParaRPr sz="88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2365" y="4414784"/>
            <a:ext cx="146237" cy="146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882" spc="-22" dirty="0">
                <a:latin typeface="Arial"/>
                <a:cs typeface="Arial"/>
              </a:rPr>
              <a:t>15</a:t>
            </a:r>
            <a:endParaRPr sz="8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2365" y="3447568"/>
            <a:ext cx="146237" cy="146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882" spc="-22" dirty="0">
                <a:latin typeface="Arial"/>
                <a:cs typeface="Arial"/>
              </a:rPr>
              <a:t>20</a:t>
            </a:r>
            <a:endParaRPr sz="88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2365" y="2480350"/>
            <a:ext cx="146237" cy="146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882" spc="-22" dirty="0">
                <a:latin typeface="Arial"/>
                <a:cs typeface="Arial"/>
              </a:rPr>
              <a:t>25</a:t>
            </a:r>
            <a:endParaRPr sz="88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3931" y="5506723"/>
            <a:ext cx="344021" cy="1267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750" dirty="0">
                <a:latin typeface="Arial"/>
                <a:cs typeface="Arial"/>
              </a:rPr>
              <a:t>M</a:t>
            </a:r>
            <a:r>
              <a:rPr sz="750" spc="207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269" dirty="0">
                <a:latin typeface="Arial"/>
                <a:cs typeface="Arial"/>
              </a:rPr>
              <a:t> </a:t>
            </a:r>
            <a:r>
              <a:rPr sz="750" spc="-44" dirty="0">
                <a:latin typeface="Arial"/>
                <a:cs typeface="Arial"/>
              </a:rPr>
              <a:t>Y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68199" y="5506723"/>
            <a:ext cx="330574" cy="1267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750" dirty="0">
                <a:latin typeface="Arial"/>
                <a:cs typeface="Arial"/>
              </a:rPr>
              <a:t>J</a:t>
            </a:r>
            <a:r>
              <a:rPr sz="750" spc="318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U</a:t>
            </a:r>
            <a:r>
              <a:rPr sz="750" spc="229" dirty="0">
                <a:latin typeface="Arial"/>
                <a:cs typeface="Arial"/>
              </a:rPr>
              <a:t> </a:t>
            </a:r>
            <a:r>
              <a:rPr sz="750" spc="-53" dirty="0"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6715" y="5506723"/>
            <a:ext cx="322729" cy="1267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750" dirty="0">
                <a:latin typeface="Arial"/>
                <a:cs typeface="Arial"/>
              </a:rPr>
              <a:t>J</a:t>
            </a:r>
            <a:r>
              <a:rPr sz="750" spc="318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U</a:t>
            </a:r>
            <a:r>
              <a:rPr sz="750" spc="291" dirty="0">
                <a:latin typeface="Arial"/>
                <a:cs typeface="Arial"/>
              </a:rPr>
              <a:t> </a:t>
            </a:r>
            <a:r>
              <a:rPr sz="750" spc="-44" dirty="0">
                <a:latin typeface="Arial"/>
                <a:cs typeface="Arial"/>
              </a:rPr>
              <a:t>L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57306" y="5506723"/>
            <a:ext cx="341219" cy="1267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750" dirty="0">
                <a:latin typeface="Arial"/>
                <a:cs typeface="Arial"/>
              </a:rPr>
              <a:t>A</a:t>
            </a:r>
            <a:r>
              <a:rPr sz="750" spc="251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U</a:t>
            </a:r>
            <a:r>
              <a:rPr sz="750" spc="212" dirty="0">
                <a:latin typeface="Arial"/>
                <a:cs typeface="Arial"/>
              </a:rPr>
              <a:t> </a:t>
            </a:r>
            <a:r>
              <a:rPr sz="750" spc="-44" dirty="0">
                <a:latin typeface="Arial"/>
                <a:cs typeface="Arial"/>
              </a:rPr>
              <a:t>G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05726" y="5506723"/>
            <a:ext cx="336176" cy="1267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750" dirty="0">
                <a:latin typeface="Arial"/>
                <a:cs typeface="Arial"/>
              </a:rPr>
              <a:t>S</a:t>
            </a:r>
            <a:r>
              <a:rPr sz="750" spc="274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74" dirty="0">
                <a:latin typeface="Arial"/>
                <a:cs typeface="Arial"/>
              </a:rPr>
              <a:t> </a:t>
            </a:r>
            <a:r>
              <a:rPr sz="750" spc="-44" dirty="0">
                <a:latin typeface="Arial"/>
                <a:cs typeface="Arial"/>
              </a:rPr>
              <a:t>P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24108" y="5506723"/>
            <a:ext cx="338418" cy="1267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750" dirty="0">
                <a:latin typeface="Arial"/>
                <a:cs typeface="Arial"/>
              </a:rPr>
              <a:t>O</a:t>
            </a:r>
            <a:r>
              <a:rPr sz="750" spc="207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</a:t>
            </a:r>
            <a:r>
              <a:rPr sz="750" spc="269" dirty="0">
                <a:latin typeface="Arial"/>
                <a:cs typeface="Arial"/>
              </a:rPr>
              <a:t> </a:t>
            </a:r>
            <a:r>
              <a:rPr sz="750" spc="-44" dirty="0">
                <a:latin typeface="Arial"/>
                <a:cs typeface="Arial"/>
              </a:rPr>
              <a:t>T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0563" y="2966750"/>
            <a:ext cx="115416" cy="1122829"/>
          </a:xfrm>
          <a:prstGeom prst="rect">
            <a:avLst/>
          </a:prstGeom>
        </p:spPr>
        <p:txBody>
          <a:bodyPr vert="vert270" wrap="square" lIns="0" tIns="2241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18"/>
              </a:spcBef>
            </a:pPr>
            <a:r>
              <a:rPr sz="750" b="1" spc="-9" dirty="0">
                <a:latin typeface="Arial"/>
                <a:cs typeface="Arial"/>
              </a:rPr>
              <a:t>Temperature,</a:t>
            </a:r>
            <a:r>
              <a:rPr sz="750" b="1" spc="-13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Degrees </a:t>
            </a:r>
            <a:r>
              <a:rPr sz="750" b="1" spc="-44" dirty="0">
                <a:latin typeface="Arial"/>
                <a:cs typeface="Arial"/>
              </a:rPr>
              <a:t>C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900010" y="1757561"/>
            <a:ext cx="215153" cy="369794"/>
            <a:chOff x="7667611" y="1991902"/>
            <a:chExt cx="243840" cy="419100"/>
          </a:xfrm>
        </p:grpSpPr>
        <p:sp>
          <p:nvSpPr>
            <p:cNvPr id="24" name="object 24"/>
            <p:cNvSpPr/>
            <p:nvPr/>
          </p:nvSpPr>
          <p:spPr>
            <a:xfrm>
              <a:off x="7667611" y="199825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67611" y="220116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27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67611" y="240407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745264" y="1673643"/>
            <a:ext cx="858931" cy="482919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0731" rIns="0" bIns="0" rtlCol="0">
            <a:spAutoFit/>
          </a:bodyPr>
          <a:lstStyle/>
          <a:p>
            <a:pPr marL="392227">
              <a:lnSpc>
                <a:spcPct val="100000"/>
              </a:lnSpc>
              <a:spcBef>
                <a:spcPts val="163"/>
              </a:spcBef>
            </a:pPr>
            <a:r>
              <a:rPr sz="794" spc="-22" dirty="0">
                <a:latin typeface="Arial"/>
                <a:cs typeface="Arial"/>
              </a:rPr>
              <a:t>MAX</a:t>
            </a:r>
            <a:endParaRPr sz="794">
              <a:latin typeface="Arial"/>
              <a:cs typeface="Arial"/>
            </a:endParaRPr>
          </a:p>
          <a:p>
            <a:pPr marL="392227" marR="161373">
              <a:lnSpc>
                <a:spcPct val="147900"/>
              </a:lnSpc>
            </a:pPr>
            <a:r>
              <a:rPr sz="794" spc="-18" dirty="0">
                <a:latin typeface="Arial"/>
                <a:cs typeface="Arial"/>
              </a:rPr>
              <a:t>MEAN </a:t>
            </a:r>
            <a:r>
              <a:rPr sz="794" spc="-22" dirty="0">
                <a:latin typeface="Arial"/>
                <a:cs typeface="Arial"/>
              </a:rPr>
              <a:t>MIN</a:t>
            </a:r>
            <a:endParaRPr sz="794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8277" y="6216167"/>
            <a:ext cx="1571064" cy="111448"/>
          </a:xfrm>
          <a:prstGeom prst="rect">
            <a:avLst/>
          </a:prstGeom>
        </p:spPr>
        <p:txBody>
          <a:bodyPr vert="horz" wrap="square" lIns="0" tIns="2801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22"/>
              </a:spcBef>
            </a:pPr>
            <a:r>
              <a:rPr sz="706" spc="-9" dirty="0">
                <a:latin typeface="Arial"/>
                <a:cs typeface="Arial"/>
              </a:rPr>
              <a:t>graph_table_2025_Trout</a:t>
            </a:r>
            <a:r>
              <a:rPr sz="706" spc="22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and</a:t>
            </a:r>
            <a:r>
              <a:rPr sz="706" spc="13" dirty="0">
                <a:latin typeface="Arial"/>
                <a:cs typeface="Arial"/>
              </a:rPr>
              <a:t> </a:t>
            </a:r>
            <a:r>
              <a:rPr sz="706" spc="-9" dirty="0">
                <a:latin typeface="Arial"/>
                <a:cs typeface="Arial"/>
              </a:rPr>
              <a:t>Benmore</a:t>
            </a:r>
            <a:endParaRPr sz="706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4747" y="938005"/>
            <a:ext cx="6212541" cy="73174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235" dirty="0">
                <a:latin typeface="Arial"/>
                <a:cs typeface="Arial"/>
              </a:rPr>
              <a:t>Figure</a:t>
            </a:r>
            <a:r>
              <a:rPr sz="1235" spc="-31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1.</a:t>
            </a:r>
            <a:r>
              <a:rPr sz="1235" spc="-22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Mainstem</a:t>
            </a:r>
            <a:r>
              <a:rPr sz="1235" spc="-44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Eel</a:t>
            </a:r>
            <a:r>
              <a:rPr sz="1235" spc="-26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River</a:t>
            </a:r>
            <a:r>
              <a:rPr sz="1235" spc="-18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water</a:t>
            </a:r>
            <a:r>
              <a:rPr sz="1235" spc="-18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temperatures,</a:t>
            </a:r>
            <a:r>
              <a:rPr sz="1235" spc="-53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2025,</a:t>
            </a:r>
            <a:r>
              <a:rPr sz="1235" spc="-22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Eel</a:t>
            </a:r>
            <a:r>
              <a:rPr sz="1235" spc="-26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River</a:t>
            </a:r>
            <a:r>
              <a:rPr sz="1235" spc="-18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above</a:t>
            </a:r>
            <a:r>
              <a:rPr sz="1235" spc="-18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Benmore</a:t>
            </a:r>
            <a:r>
              <a:rPr sz="1235" spc="-31" dirty="0">
                <a:latin typeface="Arial"/>
                <a:cs typeface="Arial"/>
              </a:rPr>
              <a:t> </a:t>
            </a:r>
            <a:r>
              <a:rPr sz="1235" spc="-9" dirty="0">
                <a:latin typeface="Arial"/>
                <a:cs typeface="Arial"/>
              </a:rPr>
              <a:t>Creek</a:t>
            </a:r>
            <a:endParaRPr sz="123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235">
              <a:latin typeface="Arial"/>
              <a:cs typeface="Arial"/>
            </a:endParaRPr>
          </a:p>
          <a:p>
            <a:pPr marL="299213">
              <a:lnSpc>
                <a:spcPct val="100000"/>
              </a:lnSpc>
              <a:tabLst>
                <a:tab pos="2809465" algn="l"/>
              </a:tabLst>
            </a:pPr>
            <a:r>
              <a:rPr sz="1324" baseline="2777" dirty="0">
                <a:latin typeface="Arial"/>
                <a:cs typeface="Arial"/>
              </a:rPr>
              <a:t>Recorder</a:t>
            </a:r>
            <a:r>
              <a:rPr sz="1324" spc="-13" baseline="2777" dirty="0">
                <a:latin typeface="Arial"/>
                <a:cs typeface="Arial"/>
              </a:rPr>
              <a:t> </a:t>
            </a:r>
            <a:r>
              <a:rPr sz="1324" baseline="2777" dirty="0">
                <a:latin typeface="Arial"/>
                <a:cs typeface="Arial"/>
              </a:rPr>
              <a:t>ID:</a:t>
            </a:r>
            <a:r>
              <a:rPr sz="1324" spc="-33" baseline="2777" dirty="0">
                <a:latin typeface="Arial"/>
                <a:cs typeface="Arial"/>
              </a:rPr>
              <a:t> </a:t>
            </a:r>
            <a:r>
              <a:rPr sz="1324" baseline="2777" dirty="0">
                <a:latin typeface="Arial"/>
                <a:cs typeface="Arial"/>
              </a:rPr>
              <a:t>Combo</a:t>
            </a:r>
            <a:r>
              <a:rPr sz="1324" spc="-26" baseline="2777" dirty="0">
                <a:latin typeface="Arial"/>
                <a:cs typeface="Arial"/>
              </a:rPr>
              <a:t> </a:t>
            </a:r>
            <a:r>
              <a:rPr sz="1324" spc="-13" baseline="2777" dirty="0">
                <a:latin typeface="Arial"/>
                <a:cs typeface="Arial"/>
              </a:rPr>
              <a:t>20291807</a:t>
            </a:r>
            <a:r>
              <a:rPr sz="1324" baseline="2777" dirty="0">
                <a:latin typeface="Arial"/>
                <a:cs typeface="Arial"/>
              </a:rPr>
              <a:t>	</a:t>
            </a:r>
            <a:r>
              <a:rPr sz="882" dirty="0">
                <a:latin typeface="Arial"/>
                <a:cs typeface="Arial"/>
              </a:rPr>
              <a:t>MWAT</a:t>
            </a:r>
            <a:r>
              <a:rPr sz="882" spc="-26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[1]:</a:t>
            </a:r>
            <a:r>
              <a:rPr sz="882" spc="243" dirty="0">
                <a:latin typeface="Arial"/>
                <a:cs typeface="Arial"/>
              </a:rPr>
              <a:t> </a:t>
            </a:r>
            <a:r>
              <a:rPr sz="882" spc="-9" dirty="0">
                <a:latin typeface="Arial"/>
                <a:cs typeface="Arial"/>
              </a:rPr>
              <a:t>22.8°C</a:t>
            </a:r>
            <a:endParaRPr sz="882">
              <a:latin typeface="Arial"/>
              <a:cs typeface="Arial"/>
            </a:endParaRPr>
          </a:p>
          <a:p>
            <a:pPr marL="18491">
              <a:lnSpc>
                <a:spcPct val="100000"/>
              </a:lnSpc>
              <a:spcBef>
                <a:spcPts val="512"/>
              </a:spcBef>
            </a:pPr>
            <a:r>
              <a:rPr sz="882" spc="-22" dirty="0">
                <a:latin typeface="Arial"/>
                <a:cs typeface="Arial"/>
              </a:rPr>
              <a:t>30</a:t>
            </a:r>
            <a:endParaRPr sz="88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44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6515" y="1595292"/>
            <a:ext cx="7035613" cy="3934385"/>
            <a:chOff x="1203650" y="1807997"/>
            <a:chExt cx="7973695" cy="4458970"/>
          </a:xfrm>
        </p:grpSpPr>
        <p:sp>
          <p:nvSpPr>
            <p:cNvPr id="3" name="object 3"/>
            <p:cNvSpPr/>
            <p:nvPr/>
          </p:nvSpPr>
          <p:spPr>
            <a:xfrm>
              <a:off x="3345625" y="2789973"/>
              <a:ext cx="4528185" cy="1438275"/>
            </a:xfrm>
            <a:custGeom>
              <a:avLst/>
              <a:gdLst/>
              <a:ahLst/>
              <a:cxnLst/>
              <a:rect l="l" t="t" r="r" b="b"/>
              <a:pathLst>
                <a:path w="4528184" h="1438275">
                  <a:moveTo>
                    <a:pt x="0" y="1412735"/>
                  </a:moveTo>
                  <a:lnTo>
                    <a:pt x="46672" y="1309103"/>
                  </a:lnTo>
                  <a:lnTo>
                    <a:pt x="93916" y="1345679"/>
                  </a:lnTo>
                  <a:lnTo>
                    <a:pt x="141160" y="1277099"/>
                  </a:lnTo>
                  <a:lnTo>
                    <a:pt x="188404" y="1162799"/>
                  </a:lnTo>
                  <a:lnTo>
                    <a:pt x="235648" y="1199375"/>
                  </a:lnTo>
                  <a:lnTo>
                    <a:pt x="282892" y="1438211"/>
                  </a:lnTo>
                  <a:lnTo>
                    <a:pt x="330136" y="1380731"/>
                  </a:lnTo>
                  <a:lnTo>
                    <a:pt x="377380" y="1354823"/>
                  </a:lnTo>
                  <a:lnTo>
                    <a:pt x="424624" y="1184135"/>
                  </a:lnTo>
                  <a:lnTo>
                    <a:pt x="471868" y="1078979"/>
                  </a:lnTo>
                  <a:lnTo>
                    <a:pt x="519112" y="1085075"/>
                  </a:lnTo>
                  <a:lnTo>
                    <a:pt x="566356" y="1069835"/>
                  </a:lnTo>
                  <a:lnTo>
                    <a:pt x="613600" y="964679"/>
                  </a:lnTo>
                  <a:lnTo>
                    <a:pt x="660844" y="821423"/>
                  </a:lnTo>
                  <a:lnTo>
                    <a:pt x="708088" y="786371"/>
                  </a:lnTo>
                  <a:lnTo>
                    <a:pt x="755332" y="771131"/>
                  </a:lnTo>
                  <a:lnTo>
                    <a:pt x="801052" y="900671"/>
                  </a:lnTo>
                  <a:lnTo>
                    <a:pt x="848296" y="701027"/>
                  </a:lnTo>
                  <a:lnTo>
                    <a:pt x="895540" y="915911"/>
                  </a:lnTo>
                  <a:lnTo>
                    <a:pt x="942784" y="1021067"/>
                  </a:lnTo>
                  <a:lnTo>
                    <a:pt x="990028" y="943343"/>
                  </a:lnTo>
                  <a:lnTo>
                    <a:pt x="1037272" y="821423"/>
                  </a:lnTo>
                  <a:lnTo>
                    <a:pt x="1084516" y="760463"/>
                  </a:lnTo>
                  <a:lnTo>
                    <a:pt x="1131760" y="803135"/>
                  </a:lnTo>
                  <a:lnTo>
                    <a:pt x="1179004" y="701027"/>
                  </a:lnTo>
                  <a:lnTo>
                    <a:pt x="1226248" y="618731"/>
                  </a:lnTo>
                  <a:lnTo>
                    <a:pt x="1273492" y="560819"/>
                  </a:lnTo>
                  <a:lnTo>
                    <a:pt x="1320736" y="475475"/>
                  </a:lnTo>
                  <a:lnTo>
                    <a:pt x="1367980" y="411467"/>
                  </a:lnTo>
                  <a:lnTo>
                    <a:pt x="1415224" y="396227"/>
                  </a:lnTo>
                  <a:lnTo>
                    <a:pt x="1462468" y="460235"/>
                  </a:lnTo>
                  <a:lnTo>
                    <a:pt x="1509712" y="493763"/>
                  </a:lnTo>
                  <a:lnTo>
                    <a:pt x="1556956" y="466331"/>
                  </a:lnTo>
                  <a:lnTo>
                    <a:pt x="1604200" y="550151"/>
                  </a:lnTo>
                  <a:lnTo>
                    <a:pt x="1651444" y="513575"/>
                  </a:lnTo>
                  <a:lnTo>
                    <a:pt x="1697164" y="528815"/>
                  </a:lnTo>
                  <a:lnTo>
                    <a:pt x="1744408" y="640067"/>
                  </a:lnTo>
                  <a:lnTo>
                    <a:pt x="1791652" y="644639"/>
                  </a:lnTo>
                  <a:lnTo>
                    <a:pt x="1838896" y="519671"/>
                  </a:lnTo>
                  <a:lnTo>
                    <a:pt x="1886140" y="534911"/>
                  </a:lnTo>
                  <a:lnTo>
                    <a:pt x="1933384" y="659879"/>
                  </a:lnTo>
                  <a:lnTo>
                    <a:pt x="1980628" y="475475"/>
                  </a:lnTo>
                  <a:lnTo>
                    <a:pt x="2027872" y="528815"/>
                  </a:lnTo>
                  <a:lnTo>
                    <a:pt x="2075116" y="513575"/>
                  </a:lnTo>
                  <a:lnTo>
                    <a:pt x="2122360" y="466331"/>
                  </a:lnTo>
                  <a:lnTo>
                    <a:pt x="2169604" y="411467"/>
                  </a:lnTo>
                  <a:lnTo>
                    <a:pt x="2216848" y="350507"/>
                  </a:lnTo>
                  <a:lnTo>
                    <a:pt x="2264092" y="339839"/>
                  </a:lnTo>
                  <a:lnTo>
                    <a:pt x="2311336" y="344411"/>
                  </a:lnTo>
                  <a:lnTo>
                    <a:pt x="2358580" y="438899"/>
                  </a:lnTo>
                  <a:lnTo>
                    <a:pt x="2405824" y="588251"/>
                  </a:lnTo>
                  <a:lnTo>
                    <a:pt x="2453068" y="329171"/>
                  </a:lnTo>
                  <a:lnTo>
                    <a:pt x="2500312" y="365747"/>
                  </a:lnTo>
                  <a:lnTo>
                    <a:pt x="2547556" y="243827"/>
                  </a:lnTo>
                  <a:lnTo>
                    <a:pt x="2593276" y="48755"/>
                  </a:lnTo>
                  <a:lnTo>
                    <a:pt x="2640520" y="48755"/>
                  </a:lnTo>
                  <a:lnTo>
                    <a:pt x="2687764" y="31991"/>
                  </a:lnTo>
                  <a:lnTo>
                    <a:pt x="2735008" y="0"/>
                  </a:lnTo>
                  <a:lnTo>
                    <a:pt x="2782252" y="31991"/>
                  </a:lnTo>
                  <a:lnTo>
                    <a:pt x="2829496" y="100571"/>
                  </a:lnTo>
                  <a:lnTo>
                    <a:pt x="2876740" y="149339"/>
                  </a:lnTo>
                  <a:lnTo>
                    <a:pt x="2923984" y="260591"/>
                  </a:lnTo>
                  <a:lnTo>
                    <a:pt x="2971228" y="243827"/>
                  </a:lnTo>
                  <a:lnTo>
                    <a:pt x="3018472" y="318503"/>
                  </a:lnTo>
                  <a:lnTo>
                    <a:pt x="3065716" y="470903"/>
                  </a:lnTo>
                  <a:lnTo>
                    <a:pt x="3112960" y="487667"/>
                  </a:lnTo>
                  <a:lnTo>
                    <a:pt x="3160204" y="344411"/>
                  </a:lnTo>
                  <a:lnTo>
                    <a:pt x="3207448" y="201155"/>
                  </a:lnTo>
                  <a:lnTo>
                    <a:pt x="3254692" y="243827"/>
                  </a:lnTo>
                  <a:lnTo>
                    <a:pt x="3301936" y="281927"/>
                  </a:lnTo>
                  <a:lnTo>
                    <a:pt x="3349180" y="175247"/>
                  </a:lnTo>
                  <a:lnTo>
                    <a:pt x="3396424" y="106667"/>
                  </a:lnTo>
                  <a:lnTo>
                    <a:pt x="3443668" y="106667"/>
                  </a:lnTo>
                  <a:lnTo>
                    <a:pt x="3489388" y="271259"/>
                  </a:lnTo>
                  <a:lnTo>
                    <a:pt x="3536632" y="466331"/>
                  </a:lnTo>
                  <a:lnTo>
                    <a:pt x="3583876" y="419087"/>
                  </a:lnTo>
                  <a:lnTo>
                    <a:pt x="3631120" y="444995"/>
                  </a:lnTo>
                  <a:lnTo>
                    <a:pt x="3678364" y="466331"/>
                  </a:lnTo>
                  <a:lnTo>
                    <a:pt x="3725608" y="429755"/>
                  </a:lnTo>
                  <a:lnTo>
                    <a:pt x="3772852" y="376415"/>
                  </a:lnTo>
                  <a:lnTo>
                    <a:pt x="3820096" y="281927"/>
                  </a:lnTo>
                  <a:lnTo>
                    <a:pt x="3867340" y="339839"/>
                  </a:lnTo>
                  <a:lnTo>
                    <a:pt x="3914584" y="487667"/>
                  </a:lnTo>
                  <a:lnTo>
                    <a:pt x="3961828" y="528815"/>
                  </a:lnTo>
                  <a:lnTo>
                    <a:pt x="4009072" y="702551"/>
                  </a:lnTo>
                  <a:lnTo>
                    <a:pt x="4056316" y="891527"/>
                  </a:lnTo>
                  <a:lnTo>
                    <a:pt x="4103560" y="902195"/>
                  </a:lnTo>
                  <a:lnTo>
                    <a:pt x="4150804" y="801611"/>
                  </a:lnTo>
                  <a:lnTo>
                    <a:pt x="4198048" y="749795"/>
                  </a:lnTo>
                  <a:lnTo>
                    <a:pt x="4245292" y="623303"/>
                  </a:lnTo>
                  <a:lnTo>
                    <a:pt x="4292536" y="528815"/>
                  </a:lnTo>
                  <a:lnTo>
                    <a:pt x="4339780" y="659879"/>
                  </a:lnTo>
                  <a:lnTo>
                    <a:pt x="4385500" y="608063"/>
                  </a:lnTo>
                  <a:lnTo>
                    <a:pt x="4432744" y="618731"/>
                  </a:lnTo>
                  <a:lnTo>
                    <a:pt x="4479988" y="640067"/>
                  </a:lnTo>
                  <a:lnTo>
                    <a:pt x="4527740" y="67054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45625" y="3164179"/>
              <a:ext cx="4528185" cy="1381760"/>
            </a:xfrm>
            <a:custGeom>
              <a:avLst/>
              <a:gdLst/>
              <a:ahLst/>
              <a:cxnLst/>
              <a:rect l="l" t="t" r="r" b="b"/>
              <a:pathLst>
                <a:path w="4528184" h="1381760">
                  <a:moveTo>
                    <a:pt x="0" y="1347901"/>
                  </a:moveTo>
                  <a:lnTo>
                    <a:pt x="46672" y="1276273"/>
                  </a:lnTo>
                  <a:lnTo>
                    <a:pt x="93916" y="1288465"/>
                  </a:lnTo>
                  <a:lnTo>
                    <a:pt x="141160" y="1253413"/>
                  </a:lnTo>
                  <a:lnTo>
                    <a:pt x="188404" y="1149781"/>
                  </a:lnTo>
                  <a:lnTo>
                    <a:pt x="235648" y="1151305"/>
                  </a:lnTo>
                  <a:lnTo>
                    <a:pt x="282892" y="1312849"/>
                  </a:lnTo>
                  <a:lnTo>
                    <a:pt x="330136" y="1381252"/>
                  </a:lnTo>
                  <a:lnTo>
                    <a:pt x="377380" y="1303705"/>
                  </a:lnTo>
                  <a:lnTo>
                    <a:pt x="424624" y="1161973"/>
                  </a:lnTo>
                  <a:lnTo>
                    <a:pt x="471868" y="1081201"/>
                  </a:lnTo>
                  <a:lnTo>
                    <a:pt x="519112" y="1024813"/>
                  </a:lnTo>
                  <a:lnTo>
                    <a:pt x="566356" y="1011097"/>
                  </a:lnTo>
                  <a:lnTo>
                    <a:pt x="613600" y="922705"/>
                  </a:lnTo>
                  <a:lnTo>
                    <a:pt x="660844" y="791641"/>
                  </a:lnTo>
                  <a:lnTo>
                    <a:pt x="708088" y="718489"/>
                  </a:lnTo>
                  <a:lnTo>
                    <a:pt x="755332" y="684961"/>
                  </a:lnTo>
                  <a:lnTo>
                    <a:pt x="801052" y="791641"/>
                  </a:lnTo>
                  <a:lnTo>
                    <a:pt x="848296" y="732205"/>
                  </a:lnTo>
                  <a:lnTo>
                    <a:pt x="895540" y="828217"/>
                  </a:lnTo>
                  <a:lnTo>
                    <a:pt x="942784" y="893749"/>
                  </a:lnTo>
                  <a:lnTo>
                    <a:pt x="990028" y="895273"/>
                  </a:lnTo>
                  <a:lnTo>
                    <a:pt x="1037272" y="771829"/>
                  </a:lnTo>
                  <a:lnTo>
                    <a:pt x="1084516" y="680389"/>
                  </a:lnTo>
                  <a:lnTo>
                    <a:pt x="1131760" y="677341"/>
                  </a:lnTo>
                  <a:lnTo>
                    <a:pt x="1179004" y="652957"/>
                  </a:lnTo>
                  <a:lnTo>
                    <a:pt x="1226248" y="556945"/>
                  </a:lnTo>
                  <a:lnTo>
                    <a:pt x="1273492" y="476173"/>
                  </a:lnTo>
                  <a:lnTo>
                    <a:pt x="1320736" y="384733"/>
                  </a:lnTo>
                  <a:lnTo>
                    <a:pt x="1367980" y="335965"/>
                  </a:lnTo>
                  <a:lnTo>
                    <a:pt x="1415224" y="291769"/>
                  </a:lnTo>
                  <a:lnTo>
                    <a:pt x="1462468" y="342061"/>
                  </a:lnTo>
                  <a:lnTo>
                    <a:pt x="1509712" y="367969"/>
                  </a:lnTo>
                  <a:lnTo>
                    <a:pt x="1556956" y="380161"/>
                  </a:lnTo>
                  <a:lnTo>
                    <a:pt x="1604200" y="439597"/>
                  </a:lnTo>
                  <a:lnTo>
                    <a:pt x="1651444" y="413689"/>
                  </a:lnTo>
                  <a:lnTo>
                    <a:pt x="1697164" y="416737"/>
                  </a:lnTo>
                  <a:lnTo>
                    <a:pt x="1744408" y="505129"/>
                  </a:lnTo>
                  <a:lnTo>
                    <a:pt x="1791652" y="566089"/>
                  </a:lnTo>
                  <a:lnTo>
                    <a:pt x="1838896" y="447217"/>
                  </a:lnTo>
                  <a:lnTo>
                    <a:pt x="1886140" y="433501"/>
                  </a:lnTo>
                  <a:lnTo>
                    <a:pt x="1933384" y="474649"/>
                  </a:lnTo>
                  <a:lnTo>
                    <a:pt x="1980628" y="448741"/>
                  </a:lnTo>
                  <a:lnTo>
                    <a:pt x="2027872" y="445693"/>
                  </a:lnTo>
                  <a:lnTo>
                    <a:pt x="2075116" y="451789"/>
                  </a:lnTo>
                  <a:lnTo>
                    <a:pt x="2122360" y="415213"/>
                  </a:lnTo>
                  <a:lnTo>
                    <a:pt x="2169604" y="369493"/>
                  </a:lnTo>
                  <a:lnTo>
                    <a:pt x="2216848" y="287197"/>
                  </a:lnTo>
                  <a:lnTo>
                    <a:pt x="2264092" y="255193"/>
                  </a:lnTo>
                  <a:lnTo>
                    <a:pt x="2311336" y="258241"/>
                  </a:lnTo>
                  <a:lnTo>
                    <a:pt x="2358580" y="316153"/>
                  </a:lnTo>
                  <a:lnTo>
                    <a:pt x="2405824" y="445693"/>
                  </a:lnTo>
                  <a:lnTo>
                    <a:pt x="2453068" y="395401"/>
                  </a:lnTo>
                  <a:lnTo>
                    <a:pt x="2500312" y="390829"/>
                  </a:lnTo>
                  <a:lnTo>
                    <a:pt x="2547556" y="275005"/>
                  </a:lnTo>
                  <a:lnTo>
                    <a:pt x="2593276" y="87553"/>
                  </a:lnTo>
                  <a:lnTo>
                    <a:pt x="2640520" y="29641"/>
                  </a:lnTo>
                  <a:lnTo>
                    <a:pt x="2687764" y="20497"/>
                  </a:lnTo>
                  <a:lnTo>
                    <a:pt x="2735008" y="0"/>
                  </a:lnTo>
                  <a:lnTo>
                    <a:pt x="2782252" y="31165"/>
                  </a:lnTo>
                  <a:lnTo>
                    <a:pt x="2829496" y="67741"/>
                  </a:lnTo>
                  <a:lnTo>
                    <a:pt x="2876740" y="119557"/>
                  </a:lnTo>
                  <a:lnTo>
                    <a:pt x="2923984" y="192709"/>
                  </a:lnTo>
                  <a:lnTo>
                    <a:pt x="2971228" y="174421"/>
                  </a:lnTo>
                  <a:lnTo>
                    <a:pt x="3018472" y="241477"/>
                  </a:lnTo>
                  <a:lnTo>
                    <a:pt x="3065716" y="413689"/>
                  </a:lnTo>
                  <a:lnTo>
                    <a:pt x="3112960" y="454837"/>
                  </a:lnTo>
                  <a:lnTo>
                    <a:pt x="3160204" y="363397"/>
                  </a:lnTo>
                  <a:lnTo>
                    <a:pt x="3207448" y="230809"/>
                  </a:lnTo>
                  <a:lnTo>
                    <a:pt x="3254692" y="217093"/>
                  </a:lnTo>
                  <a:lnTo>
                    <a:pt x="3301936" y="209473"/>
                  </a:lnTo>
                  <a:lnTo>
                    <a:pt x="3349180" y="154609"/>
                  </a:lnTo>
                  <a:lnTo>
                    <a:pt x="3396424" y="57073"/>
                  </a:lnTo>
                  <a:lnTo>
                    <a:pt x="3443668" y="46405"/>
                  </a:lnTo>
                  <a:lnTo>
                    <a:pt x="3489388" y="207949"/>
                  </a:lnTo>
                  <a:lnTo>
                    <a:pt x="3536632" y="436549"/>
                  </a:lnTo>
                  <a:lnTo>
                    <a:pt x="3583876" y="416737"/>
                  </a:lnTo>
                  <a:lnTo>
                    <a:pt x="3631120" y="439597"/>
                  </a:lnTo>
                  <a:lnTo>
                    <a:pt x="3678364" y="457885"/>
                  </a:lnTo>
                  <a:lnTo>
                    <a:pt x="3725608" y="441121"/>
                  </a:lnTo>
                  <a:lnTo>
                    <a:pt x="3772852" y="326821"/>
                  </a:lnTo>
                  <a:lnTo>
                    <a:pt x="3820096" y="188137"/>
                  </a:lnTo>
                  <a:lnTo>
                    <a:pt x="3867340" y="210997"/>
                  </a:lnTo>
                  <a:lnTo>
                    <a:pt x="3914584" y="343585"/>
                  </a:lnTo>
                  <a:lnTo>
                    <a:pt x="3961828" y="412165"/>
                  </a:lnTo>
                  <a:lnTo>
                    <a:pt x="4009072" y="524941"/>
                  </a:lnTo>
                  <a:lnTo>
                    <a:pt x="4056316" y="652957"/>
                  </a:lnTo>
                  <a:lnTo>
                    <a:pt x="4103560" y="648385"/>
                  </a:lnTo>
                  <a:lnTo>
                    <a:pt x="4150804" y="631621"/>
                  </a:lnTo>
                  <a:lnTo>
                    <a:pt x="4198048" y="573709"/>
                  </a:lnTo>
                  <a:lnTo>
                    <a:pt x="4245292" y="537133"/>
                  </a:lnTo>
                  <a:lnTo>
                    <a:pt x="4292536" y="445693"/>
                  </a:lnTo>
                  <a:lnTo>
                    <a:pt x="4339780" y="549325"/>
                  </a:lnTo>
                  <a:lnTo>
                    <a:pt x="4385500" y="529513"/>
                  </a:lnTo>
                  <a:lnTo>
                    <a:pt x="4432744" y="517321"/>
                  </a:lnTo>
                  <a:lnTo>
                    <a:pt x="4479988" y="535609"/>
                  </a:lnTo>
                  <a:lnTo>
                    <a:pt x="4527740" y="558469"/>
                  </a:lnTo>
                </a:path>
              </a:pathLst>
            </a:custGeom>
            <a:ln w="127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45625" y="3471582"/>
              <a:ext cx="4528185" cy="1473835"/>
            </a:xfrm>
            <a:custGeom>
              <a:avLst/>
              <a:gdLst/>
              <a:ahLst/>
              <a:cxnLst/>
              <a:rect l="l" t="t" r="r" b="b"/>
              <a:pathLst>
                <a:path w="4528184" h="1473835">
                  <a:moveTo>
                    <a:pt x="0" y="1400162"/>
                  </a:moveTo>
                  <a:lnTo>
                    <a:pt x="46672" y="1346822"/>
                  </a:lnTo>
                  <a:lnTo>
                    <a:pt x="93916" y="1357490"/>
                  </a:lnTo>
                  <a:lnTo>
                    <a:pt x="141160" y="1342250"/>
                  </a:lnTo>
                  <a:lnTo>
                    <a:pt x="188404" y="1243190"/>
                  </a:lnTo>
                  <a:lnTo>
                    <a:pt x="235648" y="1195946"/>
                  </a:lnTo>
                  <a:lnTo>
                    <a:pt x="282892" y="1304150"/>
                  </a:lnTo>
                  <a:lnTo>
                    <a:pt x="330136" y="1473530"/>
                  </a:lnTo>
                  <a:lnTo>
                    <a:pt x="377380" y="1383398"/>
                  </a:lnTo>
                  <a:lnTo>
                    <a:pt x="424624" y="1273670"/>
                  </a:lnTo>
                  <a:lnTo>
                    <a:pt x="471868" y="1202042"/>
                  </a:lnTo>
                  <a:lnTo>
                    <a:pt x="519112" y="1096886"/>
                  </a:lnTo>
                  <a:lnTo>
                    <a:pt x="566356" y="1086218"/>
                  </a:lnTo>
                  <a:lnTo>
                    <a:pt x="613600" y="1002398"/>
                  </a:lnTo>
                  <a:lnTo>
                    <a:pt x="660844" y="862190"/>
                  </a:lnTo>
                  <a:lnTo>
                    <a:pt x="708088" y="773798"/>
                  </a:lnTo>
                  <a:lnTo>
                    <a:pt x="755332" y="714362"/>
                  </a:lnTo>
                  <a:lnTo>
                    <a:pt x="801052" y="711314"/>
                  </a:lnTo>
                  <a:lnTo>
                    <a:pt x="848296" y="763130"/>
                  </a:lnTo>
                  <a:lnTo>
                    <a:pt x="895540" y="799706"/>
                  </a:lnTo>
                  <a:lnTo>
                    <a:pt x="942784" y="924674"/>
                  </a:lnTo>
                  <a:lnTo>
                    <a:pt x="990028" y="949058"/>
                  </a:lnTo>
                  <a:lnTo>
                    <a:pt x="1037272" y="824090"/>
                  </a:lnTo>
                  <a:lnTo>
                    <a:pt x="1084516" y="711314"/>
                  </a:lnTo>
                  <a:lnTo>
                    <a:pt x="1131760" y="673214"/>
                  </a:lnTo>
                  <a:lnTo>
                    <a:pt x="1179004" y="706742"/>
                  </a:lnTo>
                  <a:lnTo>
                    <a:pt x="1226248" y="616826"/>
                  </a:lnTo>
                  <a:lnTo>
                    <a:pt x="1273492" y="528434"/>
                  </a:lnTo>
                  <a:lnTo>
                    <a:pt x="1320736" y="418706"/>
                  </a:lnTo>
                  <a:lnTo>
                    <a:pt x="1367980" y="366890"/>
                  </a:lnTo>
                  <a:lnTo>
                    <a:pt x="1415224" y="293738"/>
                  </a:lnTo>
                  <a:lnTo>
                    <a:pt x="1462468" y="336410"/>
                  </a:lnTo>
                  <a:lnTo>
                    <a:pt x="1509712" y="354698"/>
                  </a:lnTo>
                  <a:lnTo>
                    <a:pt x="1556956" y="388226"/>
                  </a:lnTo>
                  <a:lnTo>
                    <a:pt x="1604200" y="461378"/>
                  </a:lnTo>
                  <a:lnTo>
                    <a:pt x="1651444" y="433946"/>
                  </a:lnTo>
                  <a:lnTo>
                    <a:pt x="1697164" y="429374"/>
                  </a:lnTo>
                  <a:lnTo>
                    <a:pt x="1744408" y="423278"/>
                  </a:lnTo>
                  <a:lnTo>
                    <a:pt x="1791652" y="554342"/>
                  </a:lnTo>
                  <a:lnTo>
                    <a:pt x="1838896" y="449186"/>
                  </a:lnTo>
                  <a:lnTo>
                    <a:pt x="1886140" y="444614"/>
                  </a:lnTo>
                  <a:lnTo>
                    <a:pt x="1933384" y="444614"/>
                  </a:lnTo>
                  <a:lnTo>
                    <a:pt x="1980628" y="461378"/>
                  </a:lnTo>
                  <a:lnTo>
                    <a:pt x="2027872" y="476618"/>
                  </a:lnTo>
                  <a:lnTo>
                    <a:pt x="2075116" y="491858"/>
                  </a:lnTo>
                  <a:lnTo>
                    <a:pt x="2122360" y="453758"/>
                  </a:lnTo>
                  <a:lnTo>
                    <a:pt x="2169604" y="418706"/>
                  </a:lnTo>
                  <a:lnTo>
                    <a:pt x="2216848" y="319646"/>
                  </a:lnTo>
                  <a:lnTo>
                    <a:pt x="2264092" y="283070"/>
                  </a:lnTo>
                  <a:lnTo>
                    <a:pt x="2311336" y="283070"/>
                  </a:lnTo>
                  <a:lnTo>
                    <a:pt x="2358580" y="324218"/>
                  </a:lnTo>
                  <a:lnTo>
                    <a:pt x="2405824" y="429374"/>
                  </a:lnTo>
                  <a:lnTo>
                    <a:pt x="2453068" y="472046"/>
                  </a:lnTo>
                  <a:lnTo>
                    <a:pt x="2500312" y="403466"/>
                  </a:lnTo>
                  <a:lnTo>
                    <a:pt x="2547556" y="366890"/>
                  </a:lnTo>
                  <a:lnTo>
                    <a:pt x="2593276" y="167246"/>
                  </a:lnTo>
                  <a:lnTo>
                    <a:pt x="2640520" y="94094"/>
                  </a:lnTo>
                  <a:lnTo>
                    <a:pt x="2687764" y="72758"/>
                  </a:lnTo>
                  <a:lnTo>
                    <a:pt x="2735008" y="42278"/>
                  </a:lnTo>
                  <a:lnTo>
                    <a:pt x="2782252" y="72758"/>
                  </a:lnTo>
                  <a:lnTo>
                    <a:pt x="2829496" y="72758"/>
                  </a:lnTo>
                  <a:lnTo>
                    <a:pt x="2876740" y="136766"/>
                  </a:lnTo>
                  <a:lnTo>
                    <a:pt x="2923984" y="167246"/>
                  </a:lnTo>
                  <a:lnTo>
                    <a:pt x="2971228" y="147434"/>
                  </a:lnTo>
                  <a:lnTo>
                    <a:pt x="3018472" y="184010"/>
                  </a:lnTo>
                  <a:lnTo>
                    <a:pt x="3065716" y="418706"/>
                  </a:lnTo>
                  <a:lnTo>
                    <a:pt x="3112960" y="507098"/>
                  </a:lnTo>
                  <a:lnTo>
                    <a:pt x="3160204" y="408038"/>
                  </a:lnTo>
                  <a:lnTo>
                    <a:pt x="3207448" y="261734"/>
                  </a:lnTo>
                  <a:lnTo>
                    <a:pt x="3254692" y="251066"/>
                  </a:lnTo>
                  <a:lnTo>
                    <a:pt x="3301936" y="177914"/>
                  </a:lnTo>
                  <a:lnTo>
                    <a:pt x="3349180" y="177914"/>
                  </a:lnTo>
                  <a:lnTo>
                    <a:pt x="3396424" y="10274"/>
                  </a:lnTo>
                  <a:lnTo>
                    <a:pt x="3443668" y="0"/>
                  </a:lnTo>
                  <a:lnTo>
                    <a:pt x="3489388" y="167246"/>
                  </a:lnTo>
                  <a:lnTo>
                    <a:pt x="3536632" y="502526"/>
                  </a:lnTo>
                  <a:lnTo>
                    <a:pt x="3583876" y="470522"/>
                  </a:lnTo>
                  <a:lnTo>
                    <a:pt x="3631120" y="491858"/>
                  </a:lnTo>
                  <a:lnTo>
                    <a:pt x="3678364" y="523862"/>
                  </a:lnTo>
                  <a:lnTo>
                    <a:pt x="3725608" y="528434"/>
                  </a:lnTo>
                  <a:lnTo>
                    <a:pt x="3772852" y="350126"/>
                  </a:lnTo>
                  <a:lnTo>
                    <a:pt x="3820096" y="156578"/>
                  </a:lnTo>
                  <a:lnTo>
                    <a:pt x="3867340" y="188582"/>
                  </a:lnTo>
                  <a:lnTo>
                    <a:pt x="3914584" y="313550"/>
                  </a:lnTo>
                  <a:lnTo>
                    <a:pt x="3961828" y="356222"/>
                  </a:lnTo>
                  <a:lnTo>
                    <a:pt x="4009072" y="444614"/>
                  </a:lnTo>
                  <a:lnTo>
                    <a:pt x="4056316" y="523862"/>
                  </a:lnTo>
                  <a:lnTo>
                    <a:pt x="4103560" y="444614"/>
                  </a:lnTo>
                  <a:lnTo>
                    <a:pt x="4150804" y="450710"/>
                  </a:lnTo>
                  <a:lnTo>
                    <a:pt x="4198048" y="459854"/>
                  </a:lnTo>
                  <a:lnTo>
                    <a:pt x="4245292" y="502526"/>
                  </a:lnTo>
                  <a:lnTo>
                    <a:pt x="4292536" y="397370"/>
                  </a:lnTo>
                  <a:lnTo>
                    <a:pt x="4339780" y="528434"/>
                  </a:lnTo>
                  <a:lnTo>
                    <a:pt x="4385500" y="513194"/>
                  </a:lnTo>
                  <a:lnTo>
                    <a:pt x="4432744" y="491858"/>
                  </a:lnTo>
                  <a:lnTo>
                    <a:pt x="4479988" y="507098"/>
                  </a:lnTo>
                  <a:lnTo>
                    <a:pt x="4527740" y="47661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8412" y="613666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4" y="0"/>
                  </a:moveTo>
                  <a:lnTo>
                    <a:pt x="62484" y="124968"/>
                  </a:lnTo>
                </a:path>
                <a:path w="125094" h="125095">
                  <a:moveTo>
                    <a:pt x="0" y="62484"/>
                  </a:moveTo>
                  <a:lnTo>
                    <a:pt x="124968" y="6248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69928" y="613666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62483" y="0"/>
                  </a:moveTo>
                  <a:lnTo>
                    <a:pt x="62483" y="124968"/>
                  </a:lnTo>
                </a:path>
                <a:path w="125094" h="125095">
                  <a:moveTo>
                    <a:pt x="0" y="62484"/>
                  </a:moveTo>
                  <a:lnTo>
                    <a:pt x="124967" y="6248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4200" y="613666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62484" y="124968"/>
                  </a:lnTo>
                </a:path>
                <a:path w="125095" h="125095">
                  <a:moveTo>
                    <a:pt x="0" y="62484"/>
                  </a:moveTo>
                  <a:lnTo>
                    <a:pt x="124968" y="6248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47240" y="613666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4" y="0"/>
                  </a:moveTo>
                  <a:lnTo>
                    <a:pt x="62484" y="124968"/>
                  </a:lnTo>
                </a:path>
                <a:path w="125095" h="125095">
                  <a:moveTo>
                    <a:pt x="0" y="62484"/>
                  </a:moveTo>
                  <a:lnTo>
                    <a:pt x="124968" y="6248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8756" y="613666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62483" y="124968"/>
                  </a:lnTo>
                </a:path>
                <a:path w="125095" h="125095">
                  <a:moveTo>
                    <a:pt x="0" y="62484"/>
                  </a:moveTo>
                  <a:lnTo>
                    <a:pt x="124967" y="6248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24552" y="6136664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5" h="125095">
                  <a:moveTo>
                    <a:pt x="62483" y="0"/>
                  </a:moveTo>
                  <a:lnTo>
                    <a:pt x="62483" y="124968"/>
                  </a:lnTo>
                </a:path>
                <a:path w="125095" h="125095">
                  <a:moveTo>
                    <a:pt x="0" y="62484"/>
                  </a:moveTo>
                  <a:lnTo>
                    <a:pt x="124967" y="6248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02365" y="5382002"/>
            <a:ext cx="146237" cy="146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882" spc="-22" dirty="0">
                <a:latin typeface="Arial"/>
                <a:cs typeface="Arial"/>
              </a:rPr>
              <a:t>10</a:t>
            </a:r>
            <a:endParaRPr sz="88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2365" y="4414784"/>
            <a:ext cx="146237" cy="146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882" spc="-22" dirty="0">
                <a:latin typeface="Arial"/>
                <a:cs typeface="Arial"/>
              </a:rPr>
              <a:t>15</a:t>
            </a:r>
            <a:endParaRPr sz="882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2365" y="3447568"/>
            <a:ext cx="146237" cy="146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882" spc="-22" dirty="0">
                <a:latin typeface="Arial"/>
                <a:cs typeface="Arial"/>
              </a:rPr>
              <a:t>20</a:t>
            </a:r>
            <a:endParaRPr sz="88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2365" y="2480350"/>
            <a:ext cx="146237" cy="14649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z="882" spc="-22" dirty="0">
                <a:latin typeface="Arial"/>
                <a:cs typeface="Arial"/>
              </a:rPr>
              <a:t>25</a:t>
            </a:r>
            <a:endParaRPr sz="88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3931" y="5506723"/>
            <a:ext cx="344021" cy="1267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750" dirty="0">
                <a:latin typeface="Arial"/>
                <a:cs typeface="Arial"/>
              </a:rPr>
              <a:t>M</a:t>
            </a:r>
            <a:r>
              <a:rPr sz="750" spc="207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A</a:t>
            </a:r>
            <a:r>
              <a:rPr sz="750" spc="269" dirty="0">
                <a:latin typeface="Arial"/>
                <a:cs typeface="Arial"/>
              </a:rPr>
              <a:t> </a:t>
            </a:r>
            <a:r>
              <a:rPr sz="750" spc="-44" dirty="0">
                <a:latin typeface="Arial"/>
                <a:cs typeface="Arial"/>
              </a:rPr>
              <a:t>Y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68199" y="5506723"/>
            <a:ext cx="330574" cy="1267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750" dirty="0">
                <a:latin typeface="Arial"/>
                <a:cs typeface="Arial"/>
              </a:rPr>
              <a:t>J</a:t>
            </a:r>
            <a:r>
              <a:rPr sz="750" spc="318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U</a:t>
            </a:r>
            <a:r>
              <a:rPr sz="750" spc="229" dirty="0">
                <a:latin typeface="Arial"/>
                <a:cs typeface="Arial"/>
              </a:rPr>
              <a:t> </a:t>
            </a:r>
            <a:r>
              <a:rPr sz="750" spc="-53" dirty="0">
                <a:latin typeface="Arial"/>
                <a:cs typeface="Arial"/>
              </a:rPr>
              <a:t>N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6715" y="5506723"/>
            <a:ext cx="322729" cy="1267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750" dirty="0">
                <a:latin typeface="Arial"/>
                <a:cs typeface="Arial"/>
              </a:rPr>
              <a:t>J</a:t>
            </a:r>
            <a:r>
              <a:rPr sz="750" spc="318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U</a:t>
            </a:r>
            <a:r>
              <a:rPr sz="750" spc="291" dirty="0">
                <a:latin typeface="Arial"/>
                <a:cs typeface="Arial"/>
              </a:rPr>
              <a:t> </a:t>
            </a:r>
            <a:r>
              <a:rPr sz="750" spc="-44" dirty="0">
                <a:latin typeface="Arial"/>
                <a:cs typeface="Arial"/>
              </a:rPr>
              <a:t>L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57306" y="5506723"/>
            <a:ext cx="341219" cy="1267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750" dirty="0">
                <a:latin typeface="Arial"/>
                <a:cs typeface="Arial"/>
              </a:rPr>
              <a:t>A</a:t>
            </a:r>
            <a:r>
              <a:rPr sz="750" spc="251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U</a:t>
            </a:r>
            <a:r>
              <a:rPr sz="750" spc="212" dirty="0">
                <a:latin typeface="Arial"/>
                <a:cs typeface="Arial"/>
              </a:rPr>
              <a:t> </a:t>
            </a:r>
            <a:r>
              <a:rPr sz="750" spc="-44" dirty="0">
                <a:latin typeface="Arial"/>
                <a:cs typeface="Arial"/>
              </a:rPr>
              <a:t>G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05726" y="5506723"/>
            <a:ext cx="336176" cy="1267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750" dirty="0">
                <a:latin typeface="Arial"/>
                <a:cs typeface="Arial"/>
              </a:rPr>
              <a:t>S</a:t>
            </a:r>
            <a:r>
              <a:rPr sz="750" spc="274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E</a:t>
            </a:r>
            <a:r>
              <a:rPr sz="750" spc="274" dirty="0">
                <a:latin typeface="Arial"/>
                <a:cs typeface="Arial"/>
              </a:rPr>
              <a:t> </a:t>
            </a:r>
            <a:r>
              <a:rPr sz="750" spc="-44" dirty="0">
                <a:latin typeface="Arial"/>
                <a:cs typeface="Arial"/>
              </a:rPr>
              <a:t>P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24108" y="5506723"/>
            <a:ext cx="338418" cy="12673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750" dirty="0">
                <a:latin typeface="Arial"/>
                <a:cs typeface="Arial"/>
              </a:rPr>
              <a:t>O</a:t>
            </a:r>
            <a:r>
              <a:rPr sz="750" spc="207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C</a:t>
            </a:r>
            <a:r>
              <a:rPr sz="750" spc="269" dirty="0">
                <a:latin typeface="Arial"/>
                <a:cs typeface="Arial"/>
              </a:rPr>
              <a:t> </a:t>
            </a:r>
            <a:r>
              <a:rPr sz="750" spc="-44" dirty="0">
                <a:latin typeface="Arial"/>
                <a:cs typeface="Arial"/>
              </a:rPr>
              <a:t>T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0563" y="2966750"/>
            <a:ext cx="115416" cy="1122829"/>
          </a:xfrm>
          <a:prstGeom prst="rect">
            <a:avLst/>
          </a:prstGeom>
        </p:spPr>
        <p:txBody>
          <a:bodyPr vert="vert270" wrap="square" lIns="0" tIns="2241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18"/>
              </a:spcBef>
            </a:pPr>
            <a:r>
              <a:rPr sz="750" b="1" spc="-9" dirty="0">
                <a:latin typeface="Arial"/>
                <a:cs typeface="Arial"/>
              </a:rPr>
              <a:t>Temperature,</a:t>
            </a:r>
            <a:r>
              <a:rPr sz="750" b="1" spc="-13" dirty="0">
                <a:latin typeface="Arial"/>
                <a:cs typeface="Arial"/>
              </a:rPr>
              <a:t> </a:t>
            </a:r>
            <a:r>
              <a:rPr sz="750" b="1" dirty="0">
                <a:latin typeface="Arial"/>
                <a:cs typeface="Arial"/>
              </a:rPr>
              <a:t>Degrees </a:t>
            </a:r>
            <a:r>
              <a:rPr sz="750" b="1" spc="-44" dirty="0">
                <a:latin typeface="Arial"/>
                <a:cs typeface="Arial"/>
              </a:rPr>
              <a:t>C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900010" y="1757561"/>
            <a:ext cx="215153" cy="369794"/>
            <a:chOff x="7667611" y="1991902"/>
            <a:chExt cx="243840" cy="419100"/>
          </a:xfrm>
        </p:grpSpPr>
        <p:sp>
          <p:nvSpPr>
            <p:cNvPr id="24" name="object 24"/>
            <p:cNvSpPr/>
            <p:nvPr/>
          </p:nvSpPr>
          <p:spPr>
            <a:xfrm>
              <a:off x="7667611" y="199825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67611" y="220116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270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67611" y="240407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745264" y="1673643"/>
            <a:ext cx="858931" cy="482919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20731" rIns="0" bIns="0" rtlCol="0">
            <a:spAutoFit/>
          </a:bodyPr>
          <a:lstStyle/>
          <a:p>
            <a:pPr marL="392227">
              <a:lnSpc>
                <a:spcPct val="100000"/>
              </a:lnSpc>
              <a:spcBef>
                <a:spcPts val="163"/>
              </a:spcBef>
            </a:pPr>
            <a:r>
              <a:rPr sz="794" spc="-22" dirty="0">
                <a:latin typeface="Arial"/>
                <a:cs typeface="Arial"/>
              </a:rPr>
              <a:t>MAX</a:t>
            </a:r>
            <a:endParaRPr sz="794">
              <a:latin typeface="Arial"/>
              <a:cs typeface="Arial"/>
            </a:endParaRPr>
          </a:p>
          <a:p>
            <a:pPr marL="392227" marR="161373">
              <a:lnSpc>
                <a:spcPct val="147900"/>
              </a:lnSpc>
            </a:pPr>
            <a:r>
              <a:rPr sz="794" spc="-18" dirty="0">
                <a:latin typeface="Arial"/>
                <a:cs typeface="Arial"/>
              </a:rPr>
              <a:t>MEAN </a:t>
            </a:r>
            <a:r>
              <a:rPr sz="794" spc="-22" dirty="0">
                <a:latin typeface="Arial"/>
                <a:cs typeface="Arial"/>
              </a:rPr>
              <a:t>MIN</a:t>
            </a:r>
            <a:endParaRPr sz="794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8277" y="6216167"/>
            <a:ext cx="1571064" cy="111448"/>
          </a:xfrm>
          <a:prstGeom prst="rect">
            <a:avLst/>
          </a:prstGeom>
        </p:spPr>
        <p:txBody>
          <a:bodyPr vert="horz" wrap="square" lIns="0" tIns="2801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22"/>
              </a:spcBef>
            </a:pPr>
            <a:r>
              <a:rPr sz="706" spc="-9" dirty="0">
                <a:latin typeface="Arial"/>
                <a:cs typeface="Arial"/>
              </a:rPr>
              <a:t>graph_table_2025_Trout</a:t>
            </a:r>
            <a:r>
              <a:rPr sz="706" spc="22" dirty="0">
                <a:latin typeface="Arial"/>
                <a:cs typeface="Arial"/>
              </a:rPr>
              <a:t> </a:t>
            </a:r>
            <a:r>
              <a:rPr sz="706" dirty="0">
                <a:latin typeface="Arial"/>
                <a:cs typeface="Arial"/>
              </a:rPr>
              <a:t>and</a:t>
            </a:r>
            <a:r>
              <a:rPr sz="706" spc="13" dirty="0">
                <a:latin typeface="Arial"/>
                <a:cs typeface="Arial"/>
              </a:rPr>
              <a:t> </a:t>
            </a:r>
            <a:r>
              <a:rPr sz="706" spc="-9" dirty="0">
                <a:latin typeface="Arial"/>
                <a:cs typeface="Arial"/>
              </a:rPr>
              <a:t>Benmore</a:t>
            </a:r>
            <a:endParaRPr sz="706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4748" y="938005"/>
            <a:ext cx="5941919" cy="73174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1235" dirty="0">
                <a:latin typeface="Arial"/>
                <a:cs typeface="Arial"/>
              </a:rPr>
              <a:t>Figure</a:t>
            </a:r>
            <a:r>
              <a:rPr sz="1235" spc="-31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2.</a:t>
            </a:r>
            <a:r>
              <a:rPr sz="1235" spc="-22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Mainstem</a:t>
            </a:r>
            <a:r>
              <a:rPr sz="1235" spc="-40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Eel</a:t>
            </a:r>
            <a:r>
              <a:rPr sz="1235" spc="-22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River</a:t>
            </a:r>
            <a:r>
              <a:rPr sz="1235" spc="-18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water</a:t>
            </a:r>
            <a:r>
              <a:rPr sz="1235" spc="-18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temperatures,</a:t>
            </a:r>
            <a:r>
              <a:rPr sz="1235" spc="-53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2025,</a:t>
            </a:r>
            <a:r>
              <a:rPr sz="1235" spc="-18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Eel</a:t>
            </a:r>
            <a:r>
              <a:rPr sz="1235" spc="-26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River</a:t>
            </a:r>
            <a:r>
              <a:rPr sz="1235" spc="-13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above</a:t>
            </a:r>
            <a:r>
              <a:rPr sz="1235" spc="-18" dirty="0">
                <a:latin typeface="Arial"/>
                <a:cs typeface="Arial"/>
              </a:rPr>
              <a:t> </a:t>
            </a:r>
            <a:r>
              <a:rPr sz="1235" dirty="0">
                <a:latin typeface="Arial"/>
                <a:cs typeface="Arial"/>
              </a:rPr>
              <a:t>Trout</a:t>
            </a:r>
            <a:r>
              <a:rPr sz="1235" spc="-22" dirty="0">
                <a:latin typeface="Arial"/>
                <a:cs typeface="Arial"/>
              </a:rPr>
              <a:t> </a:t>
            </a:r>
            <a:r>
              <a:rPr sz="1235" spc="-9" dirty="0">
                <a:latin typeface="Arial"/>
                <a:cs typeface="Arial"/>
              </a:rPr>
              <a:t>Creek</a:t>
            </a:r>
            <a:endParaRPr sz="123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235">
              <a:latin typeface="Arial"/>
              <a:cs typeface="Arial"/>
            </a:endParaRPr>
          </a:p>
          <a:p>
            <a:pPr marL="299213">
              <a:lnSpc>
                <a:spcPct val="100000"/>
              </a:lnSpc>
              <a:tabLst>
                <a:tab pos="2809465" algn="l"/>
              </a:tabLst>
            </a:pPr>
            <a:r>
              <a:rPr sz="1324" baseline="2777" dirty="0">
                <a:latin typeface="Arial"/>
                <a:cs typeface="Arial"/>
              </a:rPr>
              <a:t>Recorder</a:t>
            </a:r>
            <a:r>
              <a:rPr sz="1324" spc="-13" baseline="2777" dirty="0">
                <a:latin typeface="Arial"/>
                <a:cs typeface="Arial"/>
              </a:rPr>
              <a:t> </a:t>
            </a:r>
            <a:r>
              <a:rPr sz="1324" baseline="2777" dirty="0">
                <a:latin typeface="Arial"/>
                <a:cs typeface="Arial"/>
              </a:rPr>
              <a:t>ID:</a:t>
            </a:r>
            <a:r>
              <a:rPr sz="1324" spc="-33" baseline="2777" dirty="0">
                <a:latin typeface="Arial"/>
                <a:cs typeface="Arial"/>
              </a:rPr>
              <a:t> </a:t>
            </a:r>
            <a:r>
              <a:rPr sz="1324" baseline="2777" dirty="0">
                <a:latin typeface="Arial"/>
                <a:cs typeface="Arial"/>
              </a:rPr>
              <a:t>Combo</a:t>
            </a:r>
            <a:r>
              <a:rPr sz="1324" spc="-26" baseline="2777" dirty="0">
                <a:latin typeface="Arial"/>
                <a:cs typeface="Arial"/>
              </a:rPr>
              <a:t> </a:t>
            </a:r>
            <a:r>
              <a:rPr sz="1324" spc="-13" baseline="2777" dirty="0">
                <a:latin typeface="Arial"/>
                <a:cs typeface="Arial"/>
              </a:rPr>
              <a:t>20401446</a:t>
            </a:r>
            <a:r>
              <a:rPr sz="1324" baseline="2777" dirty="0">
                <a:latin typeface="Arial"/>
                <a:cs typeface="Arial"/>
              </a:rPr>
              <a:t>	</a:t>
            </a:r>
            <a:r>
              <a:rPr sz="882" dirty="0">
                <a:latin typeface="Arial"/>
                <a:cs typeface="Arial"/>
              </a:rPr>
              <a:t>MWAT</a:t>
            </a:r>
            <a:r>
              <a:rPr sz="882" spc="-26" dirty="0">
                <a:latin typeface="Arial"/>
                <a:cs typeface="Arial"/>
              </a:rPr>
              <a:t> </a:t>
            </a:r>
            <a:r>
              <a:rPr sz="882" dirty="0">
                <a:latin typeface="Arial"/>
                <a:cs typeface="Arial"/>
              </a:rPr>
              <a:t>[1]:</a:t>
            </a:r>
            <a:r>
              <a:rPr sz="882" spc="243" dirty="0">
                <a:latin typeface="Arial"/>
                <a:cs typeface="Arial"/>
              </a:rPr>
              <a:t> </a:t>
            </a:r>
            <a:r>
              <a:rPr sz="882" spc="-9" dirty="0">
                <a:latin typeface="Arial"/>
                <a:cs typeface="Arial"/>
              </a:rPr>
              <a:t>23.6°C</a:t>
            </a:r>
            <a:endParaRPr sz="882">
              <a:latin typeface="Arial"/>
              <a:cs typeface="Arial"/>
            </a:endParaRPr>
          </a:p>
          <a:p>
            <a:pPr marL="18491">
              <a:lnSpc>
                <a:spcPct val="100000"/>
              </a:lnSpc>
              <a:spcBef>
                <a:spcPts val="512"/>
              </a:spcBef>
            </a:pPr>
            <a:r>
              <a:rPr sz="882" spc="-22" dirty="0">
                <a:latin typeface="Arial"/>
                <a:cs typeface="Arial"/>
              </a:rPr>
              <a:t>30</a:t>
            </a:r>
            <a:endParaRPr sz="882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5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277" y="6188807"/>
            <a:ext cx="2744881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706" spc="-9" dirty="0">
                <a:latin typeface="Calibri"/>
                <a:cs typeface="Calibri"/>
              </a:rPr>
              <a:t>Variance</a:t>
            </a:r>
            <a:r>
              <a:rPr sz="706" dirty="0">
                <a:latin typeface="Calibri"/>
                <a:cs typeface="Calibri"/>
              </a:rPr>
              <a:t> </a:t>
            </a:r>
            <a:r>
              <a:rPr sz="706" spc="-18" dirty="0">
                <a:latin typeface="Calibri"/>
                <a:cs typeface="Calibri"/>
              </a:rPr>
              <a:t>Temp</a:t>
            </a:r>
            <a:r>
              <a:rPr sz="706" spc="-13" dirty="0">
                <a:latin typeface="Calibri"/>
                <a:cs typeface="Calibri"/>
              </a:rPr>
              <a:t> </a:t>
            </a:r>
            <a:r>
              <a:rPr sz="706" dirty="0">
                <a:latin typeface="Calibri"/>
                <a:cs typeface="Calibri"/>
              </a:rPr>
              <a:t>Data</a:t>
            </a:r>
            <a:r>
              <a:rPr sz="706" spc="-4" dirty="0">
                <a:latin typeface="Calibri"/>
                <a:cs typeface="Calibri"/>
              </a:rPr>
              <a:t> </a:t>
            </a:r>
            <a:r>
              <a:rPr sz="706" spc="-9" dirty="0">
                <a:latin typeface="Calibri"/>
                <a:cs typeface="Calibri"/>
              </a:rPr>
              <a:t>2025_Eel </a:t>
            </a:r>
            <a:r>
              <a:rPr sz="706" spc="-18" dirty="0">
                <a:latin typeface="Calibri"/>
                <a:cs typeface="Calibri"/>
              </a:rPr>
              <a:t>River</a:t>
            </a:r>
            <a:r>
              <a:rPr sz="706" dirty="0">
                <a:latin typeface="Calibri"/>
                <a:cs typeface="Calibri"/>
              </a:rPr>
              <a:t> Diffs</a:t>
            </a:r>
            <a:r>
              <a:rPr sz="706" spc="-4" dirty="0">
                <a:latin typeface="Calibri"/>
                <a:cs typeface="Calibri"/>
              </a:rPr>
              <a:t> </a:t>
            </a:r>
            <a:r>
              <a:rPr sz="706" spc="-22" dirty="0">
                <a:latin typeface="Calibri"/>
                <a:cs typeface="Calibri"/>
              </a:rPr>
              <a:t>between</a:t>
            </a:r>
            <a:r>
              <a:rPr sz="706" spc="-4" dirty="0">
                <a:latin typeface="Calibri"/>
                <a:cs typeface="Calibri"/>
              </a:rPr>
              <a:t> </a:t>
            </a:r>
            <a:r>
              <a:rPr sz="706" spc="-18" dirty="0">
                <a:latin typeface="Calibri"/>
                <a:cs typeface="Calibri"/>
              </a:rPr>
              <a:t>Benmore</a:t>
            </a:r>
            <a:r>
              <a:rPr sz="706" spc="4" dirty="0">
                <a:latin typeface="Calibri"/>
                <a:cs typeface="Calibri"/>
              </a:rPr>
              <a:t> </a:t>
            </a:r>
            <a:r>
              <a:rPr sz="706" spc="-18" dirty="0">
                <a:latin typeface="Calibri"/>
                <a:cs typeface="Calibri"/>
              </a:rPr>
              <a:t>and</a:t>
            </a:r>
            <a:r>
              <a:rPr sz="706" spc="-13" dirty="0">
                <a:latin typeface="Calibri"/>
                <a:cs typeface="Calibri"/>
              </a:rPr>
              <a:t> </a:t>
            </a:r>
            <a:r>
              <a:rPr sz="706" spc="-26" dirty="0">
                <a:latin typeface="Calibri"/>
                <a:cs typeface="Calibri"/>
              </a:rPr>
              <a:t>Trout</a:t>
            </a:r>
            <a:r>
              <a:rPr sz="706" spc="-4" dirty="0">
                <a:latin typeface="Calibri"/>
                <a:cs typeface="Calibri"/>
              </a:rPr>
              <a:t> </a:t>
            </a:r>
            <a:r>
              <a:rPr sz="706" spc="-9" dirty="0">
                <a:latin typeface="Calibri"/>
                <a:cs typeface="Calibri"/>
              </a:rPr>
              <a:t>Creek</a:t>
            </a:r>
            <a:endParaRPr sz="706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02061" y="1458020"/>
            <a:ext cx="7024968" cy="4056529"/>
            <a:chOff x="1209936" y="1652422"/>
            <a:chExt cx="7961630" cy="4597400"/>
          </a:xfrm>
        </p:grpSpPr>
        <p:sp>
          <p:nvSpPr>
            <p:cNvPr id="4" name="object 4"/>
            <p:cNvSpPr/>
            <p:nvPr/>
          </p:nvSpPr>
          <p:spPr>
            <a:xfrm>
              <a:off x="1237209" y="2698521"/>
              <a:ext cx="7924800" cy="3371215"/>
            </a:xfrm>
            <a:custGeom>
              <a:avLst/>
              <a:gdLst/>
              <a:ahLst/>
              <a:cxnLst/>
              <a:rect l="l" t="t" r="r" b="b"/>
              <a:pathLst>
                <a:path w="7924800" h="3371215">
                  <a:moveTo>
                    <a:pt x="0" y="3371088"/>
                  </a:moveTo>
                  <a:lnTo>
                    <a:pt x="7924609" y="3371088"/>
                  </a:lnTo>
                </a:path>
                <a:path w="7924800" h="3371215">
                  <a:moveTo>
                    <a:pt x="0" y="3241548"/>
                  </a:moveTo>
                  <a:lnTo>
                    <a:pt x="7924609" y="3241548"/>
                  </a:lnTo>
                </a:path>
                <a:path w="7924800" h="3371215">
                  <a:moveTo>
                    <a:pt x="0" y="3112008"/>
                  </a:moveTo>
                  <a:lnTo>
                    <a:pt x="7924609" y="3112008"/>
                  </a:lnTo>
                </a:path>
                <a:path w="7924800" h="3371215">
                  <a:moveTo>
                    <a:pt x="0" y="2982468"/>
                  </a:moveTo>
                  <a:lnTo>
                    <a:pt x="7924609" y="2982468"/>
                  </a:lnTo>
                </a:path>
                <a:path w="7924800" h="3371215">
                  <a:moveTo>
                    <a:pt x="0" y="2723388"/>
                  </a:moveTo>
                  <a:lnTo>
                    <a:pt x="7924609" y="2723388"/>
                  </a:lnTo>
                </a:path>
                <a:path w="7924800" h="3371215">
                  <a:moveTo>
                    <a:pt x="0" y="2593848"/>
                  </a:moveTo>
                  <a:lnTo>
                    <a:pt x="7924609" y="2593848"/>
                  </a:lnTo>
                </a:path>
                <a:path w="7924800" h="3371215">
                  <a:moveTo>
                    <a:pt x="0" y="2464308"/>
                  </a:moveTo>
                  <a:lnTo>
                    <a:pt x="7924609" y="2464308"/>
                  </a:lnTo>
                </a:path>
                <a:path w="7924800" h="3371215">
                  <a:moveTo>
                    <a:pt x="0" y="2333244"/>
                  </a:moveTo>
                  <a:lnTo>
                    <a:pt x="7924609" y="2333244"/>
                  </a:lnTo>
                </a:path>
                <a:path w="7924800" h="3371215">
                  <a:moveTo>
                    <a:pt x="0" y="2074164"/>
                  </a:moveTo>
                  <a:lnTo>
                    <a:pt x="7924609" y="2074164"/>
                  </a:lnTo>
                </a:path>
                <a:path w="7924800" h="3371215">
                  <a:moveTo>
                    <a:pt x="0" y="1944624"/>
                  </a:moveTo>
                  <a:lnTo>
                    <a:pt x="7924609" y="1944624"/>
                  </a:lnTo>
                </a:path>
                <a:path w="7924800" h="3371215">
                  <a:moveTo>
                    <a:pt x="0" y="1815084"/>
                  </a:moveTo>
                  <a:lnTo>
                    <a:pt x="7924609" y="1815084"/>
                  </a:lnTo>
                </a:path>
                <a:path w="7924800" h="3371215">
                  <a:moveTo>
                    <a:pt x="0" y="1685544"/>
                  </a:moveTo>
                  <a:lnTo>
                    <a:pt x="7924609" y="1685544"/>
                  </a:lnTo>
                </a:path>
                <a:path w="7924800" h="3371215">
                  <a:moveTo>
                    <a:pt x="0" y="1426464"/>
                  </a:moveTo>
                  <a:lnTo>
                    <a:pt x="7924609" y="1426464"/>
                  </a:lnTo>
                </a:path>
                <a:path w="7924800" h="3371215">
                  <a:moveTo>
                    <a:pt x="0" y="1296924"/>
                  </a:moveTo>
                  <a:lnTo>
                    <a:pt x="7924609" y="1296924"/>
                  </a:lnTo>
                </a:path>
                <a:path w="7924800" h="3371215">
                  <a:moveTo>
                    <a:pt x="0" y="1167384"/>
                  </a:moveTo>
                  <a:lnTo>
                    <a:pt x="7924609" y="1167384"/>
                  </a:lnTo>
                </a:path>
                <a:path w="7924800" h="3371215">
                  <a:moveTo>
                    <a:pt x="0" y="1037844"/>
                  </a:moveTo>
                  <a:lnTo>
                    <a:pt x="7924609" y="1037844"/>
                  </a:lnTo>
                </a:path>
                <a:path w="7924800" h="3371215">
                  <a:moveTo>
                    <a:pt x="0" y="778764"/>
                  </a:moveTo>
                  <a:lnTo>
                    <a:pt x="7924609" y="778764"/>
                  </a:lnTo>
                </a:path>
                <a:path w="7924800" h="3371215">
                  <a:moveTo>
                    <a:pt x="0" y="649224"/>
                  </a:moveTo>
                  <a:lnTo>
                    <a:pt x="7924609" y="649224"/>
                  </a:lnTo>
                </a:path>
                <a:path w="7924800" h="3371215">
                  <a:moveTo>
                    <a:pt x="0" y="519684"/>
                  </a:moveTo>
                  <a:lnTo>
                    <a:pt x="7924609" y="519684"/>
                  </a:lnTo>
                </a:path>
                <a:path w="7924800" h="3371215">
                  <a:moveTo>
                    <a:pt x="0" y="390144"/>
                  </a:moveTo>
                  <a:lnTo>
                    <a:pt x="7924609" y="390144"/>
                  </a:lnTo>
                </a:path>
                <a:path w="7924800" h="3371215">
                  <a:moveTo>
                    <a:pt x="0" y="129540"/>
                  </a:moveTo>
                  <a:lnTo>
                    <a:pt x="7924609" y="129540"/>
                  </a:lnTo>
                </a:path>
                <a:path w="7924800" h="3371215">
                  <a:moveTo>
                    <a:pt x="0" y="0"/>
                  </a:moveTo>
                  <a:lnTo>
                    <a:pt x="7924609" y="0"/>
                  </a:lnTo>
                </a:path>
              </a:pathLst>
            </a:custGeom>
            <a:ln w="952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37209" y="1791741"/>
              <a:ext cx="7924800" cy="777240"/>
            </a:xfrm>
            <a:custGeom>
              <a:avLst/>
              <a:gdLst/>
              <a:ahLst/>
              <a:cxnLst/>
              <a:rect l="l" t="t" r="r" b="b"/>
              <a:pathLst>
                <a:path w="7924800" h="777239">
                  <a:moveTo>
                    <a:pt x="0" y="777240"/>
                  </a:moveTo>
                  <a:lnTo>
                    <a:pt x="6763023" y="777240"/>
                  </a:lnTo>
                </a:path>
                <a:path w="7924800" h="777239">
                  <a:moveTo>
                    <a:pt x="7555376" y="777240"/>
                  </a:moveTo>
                  <a:lnTo>
                    <a:pt x="7924609" y="777240"/>
                  </a:lnTo>
                </a:path>
                <a:path w="7924800" h="777239">
                  <a:moveTo>
                    <a:pt x="0" y="647700"/>
                  </a:moveTo>
                  <a:lnTo>
                    <a:pt x="6763023" y="647700"/>
                  </a:lnTo>
                </a:path>
                <a:path w="7924800" h="777239">
                  <a:moveTo>
                    <a:pt x="7555376" y="647700"/>
                  </a:moveTo>
                  <a:lnTo>
                    <a:pt x="7924609" y="647700"/>
                  </a:lnTo>
                </a:path>
                <a:path w="7924800" h="777239">
                  <a:moveTo>
                    <a:pt x="0" y="388620"/>
                  </a:moveTo>
                  <a:lnTo>
                    <a:pt x="321189" y="388620"/>
                  </a:lnTo>
                </a:path>
                <a:path w="7924800" h="777239">
                  <a:moveTo>
                    <a:pt x="6434855" y="388620"/>
                  </a:moveTo>
                  <a:lnTo>
                    <a:pt x="6763023" y="388620"/>
                  </a:lnTo>
                </a:path>
                <a:path w="7924800" h="777239">
                  <a:moveTo>
                    <a:pt x="7555376" y="388620"/>
                  </a:moveTo>
                  <a:lnTo>
                    <a:pt x="7924609" y="388620"/>
                  </a:lnTo>
                </a:path>
                <a:path w="7924800" h="777239">
                  <a:moveTo>
                    <a:pt x="0" y="259079"/>
                  </a:moveTo>
                  <a:lnTo>
                    <a:pt x="321189" y="259079"/>
                  </a:lnTo>
                </a:path>
                <a:path w="7924800" h="777239">
                  <a:moveTo>
                    <a:pt x="6434855" y="259079"/>
                  </a:moveTo>
                  <a:lnTo>
                    <a:pt x="6763023" y="259079"/>
                  </a:lnTo>
                </a:path>
                <a:path w="7924800" h="777239">
                  <a:moveTo>
                    <a:pt x="7555376" y="259079"/>
                  </a:moveTo>
                  <a:lnTo>
                    <a:pt x="7924609" y="259079"/>
                  </a:lnTo>
                </a:path>
                <a:path w="7924800" h="777239">
                  <a:moveTo>
                    <a:pt x="0" y="129540"/>
                  </a:moveTo>
                  <a:lnTo>
                    <a:pt x="321189" y="129540"/>
                  </a:lnTo>
                </a:path>
                <a:path w="7924800" h="777239">
                  <a:moveTo>
                    <a:pt x="6434855" y="129540"/>
                  </a:moveTo>
                  <a:lnTo>
                    <a:pt x="6763023" y="129540"/>
                  </a:lnTo>
                </a:path>
                <a:path w="7924800" h="777239">
                  <a:moveTo>
                    <a:pt x="7555376" y="129540"/>
                  </a:moveTo>
                  <a:lnTo>
                    <a:pt x="7924609" y="129540"/>
                  </a:lnTo>
                </a:path>
                <a:path w="7924800" h="777239">
                  <a:moveTo>
                    <a:pt x="0" y="0"/>
                  </a:moveTo>
                  <a:lnTo>
                    <a:pt x="321189" y="0"/>
                  </a:lnTo>
                </a:path>
                <a:path w="7924800" h="777239">
                  <a:moveTo>
                    <a:pt x="6434855" y="0"/>
                  </a:moveTo>
                  <a:lnTo>
                    <a:pt x="6763023" y="0"/>
                  </a:lnTo>
                </a:path>
                <a:path w="7924800" h="777239">
                  <a:moveTo>
                    <a:pt x="7555376" y="0"/>
                  </a:moveTo>
                  <a:lnTo>
                    <a:pt x="7924609" y="0"/>
                  </a:lnTo>
                </a:path>
              </a:pathLst>
            </a:custGeom>
            <a:ln w="9525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7209" y="2957597"/>
              <a:ext cx="7924800" cy="3241675"/>
            </a:xfrm>
            <a:custGeom>
              <a:avLst/>
              <a:gdLst/>
              <a:ahLst/>
              <a:cxnLst/>
              <a:rect l="l" t="t" r="r" b="b"/>
              <a:pathLst>
                <a:path w="7924800" h="3241675">
                  <a:moveTo>
                    <a:pt x="0" y="3241573"/>
                  </a:moveTo>
                  <a:lnTo>
                    <a:pt x="7924609" y="3241573"/>
                  </a:lnTo>
                </a:path>
                <a:path w="7924800" h="3241675">
                  <a:moveTo>
                    <a:pt x="0" y="2593847"/>
                  </a:moveTo>
                  <a:lnTo>
                    <a:pt x="7924609" y="2593847"/>
                  </a:lnTo>
                </a:path>
                <a:path w="7924800" h="3241675">
                  <a:moveTo>
                    <a:pt x="0" y="1296923"/>
                  </a:moveTo>
                  <a:lnTo>
                    <a:pt x="7924609" y="1296923"/>
                  </a:lnTo>
                </a:path>
                <a:path w="7924800" h="3241675">
                  <a:moveTo>
                    <a:pt x="0" y="649223"/>
                  </a:moveTo>
                  <a:lnTo>
                    <a:pt x="7924609" y="649223"/>
                  </a:lnTo>
                </a:path>
                <a:path w="7924800" h="3241675">
                  <a:moveTo>
                    <a:pt x="0" y="0"/>
                  </a:moveTo>
                  <a:lnTo>
                    <a:pt x="792460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37209" y="2309897"/>
              <a:ext cx="7924800" cy="0"/>
            </a:xfrm>
            <a:custGeom>
              <a:avLst/>
              <a:gdLst/>
              <a:ahLst/>
              <a:cxnLst/>
              <a:rect l="l" t="t" r="r" b="b"/>
              <a:pathLst>
                <a:path w="7924800">
                  <a:moveTo>
                    <a:pt x="0" y="0"/>
                  </a:moveTo>
                  <a:lnTo>
                    <a:pt x="321189" y="0"/>
                  </a:lnTo>
                </a:path>
                <a:path w="7924800">
                  <a:moveTo>
                    <a:pt x="6434855" y="0"/>
                  </a:moveTo>
                  <a:lnTo>
                    <a:pt x="6763023" y="0"/>
                  </a:lnTo>
                </a:path>
                <a:path w="7924800">
                  <a:moveTo>
                    <a:pt x="7555376" y="0"/>
                  </a:moveTo>
                  <a:lnTo>
                    <a:pt x="792460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209" y="1661943"/>
              <a:ext cx="7924800" cy="0"/>
            </a:xfrm>
            <a:custGeom>
              <a:avLst/>
              <a:gdLst/>
              <a:ahLst/>
              <a:cxnLst/>
              <a:rect l="l" t="t" r="r" b="b"/>
              <a:pathLst>
                <a:path w="7924800">
                  <a:moveTo>
                    <a:pt x="0" y="0"/>
                  </a:moveTo>
                  <a:lnTo>
                    <a:pt x="792460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37203" y="1661947"/>
              <a:ext cx="7924800" cy="4537710"/>
            </a:xfrm>
            <a:custGeom>
              <a:avLst/>
              <a:gdLst/>
              <a:ahLst/>
              <a:cxnLst/>
              <a:rect l="l" t="t" r="r" b="b"/>
              <a:pathLst>
                <a:path w="7924800" h="4537710">
                  <a:moveTo>
                    <a:pt x="0" y="0"/>
                  </a:moveTo>
                  <a:lnTo>
                    <a:pt x="7924609" y="0"/>
                  </a:lnTo>
                  <a:lnTo>
                    <a:pt x="7924609" y="4537227"/>
                  </a:lnTo>
                  <a:lnTo>
                    <a:pt x="0" y="4537227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37209" y="1661943"/>
              <a:ext cx="0" cy="4537710"/>
            </a:xfrm>
            <a:custGeom>
              <a:avLst/>
              <a:gdLst/>
              <a:ahLst/>
              <a:cxnLst/>
              <a:rect l="l" t="t" r="r" b="b"/>
              <a:pathLst>
                <a:path h="4537710">
                  <a:moveTo>
                    <a:pt x="0" y="453722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37209" y="4902819"/>
              <a:ext cx="7924800" cy="0"/>
            </a:xfrm>
            <a:custGeom>
              <a:avLst/>
              <a:gdLst/>
              <a:ahLst/>
              <a:cxnLst/>
              <a:rect l="l" t="t" r="r" b="b"/>
              <a:pathLst>
                <a:path w="7924800">
                  <a:moveTo>
                    <a:pt x="0" y="0"/>
                  </a:moveTo>
                  <a:lnTo>
                    <a:pt x="79246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36287" y="4047222"/>
              <a:ext cx="4528820" cy="1692910"/>
            </a:xfrm>
            <a:custGeom>
              <a:avLst/>
              <a:gdLst/>
              <a:ahLst/>
              <a:cxnLst/>
              <a:rect l="l" t="t" r="r" b="b"/>
              <a:pathLst>
                <a:path w="4528820" h="1692910">
                  <a:moveTo>
                    <a:pt x="0" y="254546"/>
                  </a:moveTo>
                  <a:lnTo>
                    <a:pt x="46875" y="131102"/>
                  </a:lnTo>
                  <a:lnTo>
                    <a:pt x="94119" y="300266"/>
                  </a:lnTo>
                  <a:lnTo>
                    <a:pt x="141363" y="100622"/>
                  </a:lnTo>
                  <a:lnTo>
                    <a:pt x="188607" y="68618"/>
                  </a:lnTo>
                  <a:lnTo>
                    <a:pt x="235851" y="99098"/>
                  </a:lnTo>
                  <a:lnTo>
                    <a:pt x="283095" y="650786"/>
                  </a:lnTo>
                  <a:lnTo>
                    <a:pt x="330339" y="466382"/>
                  </a:lnTo>
                  <a:lnTo>
                    <a:pt x="377583" y="681266"/>
                  </a:lnTo>
                  <a:lnTo>
                    <a:pt x="424827" y="362750"/>
                  </a:lnTo>
                  <a:lnTo>
                    <a:pt x="472071" y="233210"/>
                  </a:lnTo>
                  <a:lnTo>
                    <a:pt x="519315" y="227114"/>
                  </a:lnTo>
                  <a:lnTo>
                    <a:pt x="566559" y="304838"/>
                  </a:lnTo>
                  <a:lnTo>
                    <a:pt x="613803" y="149390"/>
                  </a:lnTo>
                  <a:lnTo>
                    <a:pt x="661047" y="0"/>
                  </a:lnTo>
                  <a:lnTo>
                    <a:pt x="708291" y="83858"/>
                  </a:lnTo>
                  <a:lnTo>
                    <a:pt x="754011" y="149390"/>
                  </a:lnTo>
                  <a:lnTo>
                    <a:pt x="801255" y="19850"/>
                  </a:lnTo>
                  <a:lnTo>
                    <a:pt x="848499" y="77762"/>
                  </a:lnTo>
                  <a:lnTo>
                    <a:pt x="895743" y="531914"/>
                  </a:lnTo>
                  <a:lnTo>
                    <a:pt x="942987" y="687362"/>
                  </a:lnTo>
                  <a:lnTo>
                    <a:pt x="990231" y="713270"/>
                  </a:lnTo>
                  <a:lnTo>
                    <a:pt x="1037475" y="589826"/>
                  </a:lnTo>
                  <a:lnTo>
                    <a:pt x="1084719" y="486194"/>
                  </a:lnTo>
                  <a:lnTo>
                    <a:pt x="1131963" y="595922"/>
                  </a:lnTo>
                  <a:lnTo>
                    <a:pt x="1179207" y="310934"/>
                  </a:lnTo>
                  <a:lnTo>
                    <a:pt x="1226451" y="310934"/>
                  </a:lnTo>
                  <a:lnTo>
                    <a:pt x="1273695" y="221018"/>
                  </a:lnTo>
                  <a:lnTo>
                    <a:pt x="1320939" y="155486"/>
                  </a:lnTo>
                  <a:lnTo>
                    <a:pt x="1368183" y="91478"/>
                  </a:lnTo>
                  <a:lnTo>
                    <a:pt x="1415427" y="32042"/>
                  </a:lnTo>
                  <a:lnTo>
                    <a:pt x="1462671" y="201206"/>
                  </a:lnTo>
                  <a:lnTo>
                    <a:pt x="1509915" y="285026"/>
                  </a:lnTo>
                  <a:lnTo>
                    <a:pt x="1557159" y="207302"/>
                  </a:lnTo>
                  <a:lnTo>
                    <a:pt x="1604403" y="388658"/>
                  </a:lnTo>
                  <a:lnTo>
                    <a:pt x="1651647" y="356654"/>
                  </a:lnTo>
                  <a:lnTo>
                    <a:pt x="1698891" y="466382"/>
                  </a:lnTo>
                  <a:lnTo>
                    <a:pt x="1744611" y="518198"/>
                  </a:lnTo>
                  <a:lnTo>
                    <a:pt x="1791855" y="699554"/>
                  </a:lnTo>
                  <a:lnTo>
                    <a:pt x="1839099" y="577634"/>
                  </a:lnTo>
                  <a:lnTo>
                    <a:pt x="1886343" y="609638"/>
                  </a:lnTo>
                  <a:lnTo>
                    <a:pt x="1933587" y="655358"/>
                  </a:lnTo>
                  <a:lnTo>
                    <a:pt x="1980831" y="570014"/>
                  </a:lnTo>
                  <a:lnTo>
                    <a:pt x="2028075" y="681266"/>
                  </a:lnTo>
                  <a:lnTo>
                    <a:pt x="2075319" y="745274"/>
                  </a:lnTo>
                  <a:lnTo>
                    <a:pt x="2122563" y="673646"/>
                  </a:lnTo>
                  <a:lnTo>
                    <a:pt x="2169807" y="570014"/>
                  </a:lnTo>
                  <a:lnTo>
                    <a:pt x="2217051" y="466382"/>
                  </a:lnTo>
                  <a:lnTo>
                    <a:pt x="2264295" y="498386"/>
                  </a:lnTo>
                  <a:lnTo>
                    <a:pt x="2311539" y="577634"/>
                  </a:lnTo>
                  <a:lnTo>
                    <a:pt x="2358783" y="803186"/>
                  </a:lnTo>
                  <a:lnTo>
                    <a:pt x="2406027" y="1277150"/>
                  </a:lnTo>
                  <a:lnTo>
                    <a:pt x="2453271" y="531914"/>
                  </a:lnTo>
                  <a:lnTo>
                    <a:pt x="2500515" y="641642"/>
                  </a:lnTo>
                  <a:lnTo>
                    <a:pt x="2547759" y="527342"/>
                  </a:lnTo>
                  <a:lnTo>
                    <a:pt x="2595003" y="260642"/>
                  </a:lnTo>
                  <a:lnTo>
                    <a:pt x="2642247" y="181394"/>
                  </a:lnTo>
                  <a:lnTo>
                    <a:pt x="2687967" y="149390"/>
                  </a:lnTo>
                  <a:lnTo>
                    <a:pt x="2735211" y="70142"/>
                  </a:lnTo>
                  <a:lnTo>
                    <a:pt x="2782455" y="211874"/>
                  </a:lnTo>
                  <a:lnTo>
                    <a:pt x="2829699" y="432854"/>
                  </a:lnTo>
                  <a:lnTo>
                    <a:pt x="2876943" y="510578"/>
                  </a:lnTo>
                  <a:lnTo>
                    <a:pt x="2924187" y="855002"/>
                  </a:lnTo>
                  <a:lnTo>
                    <a:pt x="2971431" y="824522"/>
                  </a:lnTo>
                  <a:lnTo>
                    <a:pt x="3018675" y="824522"/>
                  </a:lnTo>
                  <a:lnTo>
                    <a:pt x="3065919" y="1136942"/>
                  </a:lnTo>
                  <a:lnTo>
                    <a:pt x="3113163" y="1402118"/>
                  </a:lnTo>
                  <a:lnTo>
                    <a:pt x="3160407" y="1231430"/>
                  </a:lnTo>
                  <a:lnTo>
                    <a:pt x="3207651" y="855002"/>
                  </a:lnTo>
                  <a:lnTo>
                    <a:pt x="3254895" y="996734"/>
                  </a:lnTo>
                  <a:lnTo>
                    <a:pt x="3302139" y="979970"/>
                  </a:lnTo>
                  <a:lnTo>
                    <a:pt x="3349383" y="824522"/>
                  </a:lnTo>
                  <a:lnTo>
                    <a:pt x="3396627" y="714794"/>
                  </a:lnTo>
                  <a:lnTo>
                    <a:pt x="3443871" y="588302"/>
                  </a:lnTo>
                  <a:lnTo>
                    <a:pt x="3491115" y="934250"/>
                  </a:lnTo>
                  <a:lnTo>
                    <a:pt x="3538359" y="1245146"/>
                  </a:lnTo>
                  <a:lnTo>
                    <a:pt x="3585603" y="1152182"/>
                  </a:lnTo>
                  <a:lnTo>
                    <a:pt x="3632847" y="1245146"/>
                  </a:lnTo>
                  <a:lnTo>
                    <a:pt x="3678567" y="1167422"/>
                  </a:lnTo>
                  <a:lnTo>
                    <a:pt x="3725811" y="1245146"/>
                  </a:lnTo>
                  <a:lnTo>
                    <a:pt x="3773055" y="1199426"/>
                  </a:lnTo>
                  <a:lnTo>
                    <a:pt x="3820299" y="1074458"/>
                  </a:lnTo>
                  <a:lnTo>
                    <a:pt x="3867543" y="1089698"/>
                  </a:lnTo>
                  <a:lnTo>
                    <a:pt x="3914787" y="1197902"/>
                  </a:lnTo>
                  <a:lnTo>
                    <a:pt x="3962031" y="1417358"/>
                  </a:lnTo>
                  <a:lnTo>
                    <a:pt x="4009275" y="1508798"/>
                  </a:lnTo>
                  <a:lnTo>
                    <a:pt x="4056519" y="1692389"/>
                  </a:lnTo>
                  <a:lnTo>
                    <a:pt x="4103763" y="1600238"/>
                  </a:lnTo>
                  <a:lnTo>
                    <a:pt x="4151007" y="1584998"/>
                  </a:lnTo>
                  <a:lnTo>
                    <a:pt x="4198251" y="1429550"/>
                  </a:lnTo>
                  <a:lnTo>
                    <a:pt x="4245495" y="1586522"/>
                  </a:lnTo>
                  <a:lnTo>
                    <a:pt x="4292739" y="1260386"/>
                  </a:lnTo>
                  <a:lnTo>
                    <a:pt x="4339983" y="1478318"/>
                  </a:lnTo>
                  <a:lnTo>
                    <a:pt x="4387227" y="1447838"/>
                  </a:lnTo>
                  <a:lnTo>
                    <a:pt x="4434471" y="1415834"/>
                  </a:lnTo>
                  <a:lnTo>
                    <a:pt x="4481715" y="1290866"/>
                  </a:lnTo>
                  <a:lnTo>
                    <a:pt x="4528350" y="12131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36287" y="4040745"/>
              <a:ext cx="4528820" cy="1511935"/>
            </a:xfrm>
            <a:custGeom>
              <a:avLst/>
              <a:gdLst/>
              <a:ahLst/>
              <a:cxnLst/>
              <a:rect l="l" t="t" r="r" b="b"/>
              <a:pathLst>
                <a:path w="4528820" h="1511935">
                  <a:moveTo>
                    <a:pt x="0" y="320459"/>
                  </a:moveTo>
                  <a:lnTo>
                    <a:pt x="46875" y="335699"/>
                  </a:lnTo>
                  <a:lnTo>
                    <a:pt x="94119" y="382943"/>
                  </a:lnTo>
                  <a:lnTo>
                    <a:pt x="141363" y="443903"/>
                  </a:lnTo>
                  <a:lnTo>
                    <a:pt x="188607" y="337223"/>
                  </a:lnTo>
                  <a:lnTo>
                    <a:pt x="235851" y="398183"/>
                  </a:lnTo>
                  <a:lnTo>
                    <a:pt x="283095" y="565823"/>
                  </a:lnTo>
                  <a:lnTo>
                    <a:pt x="330339" y="1297343"/>
                  </a:lnTo>
                  <a:lnTo>
                    <a:pt x="377583" y="817283"/>
                  </a:lnTo>
                  <a:lnTo>
                    <a:pt x="424827" y="895007"/>
                  </a:lnTo>
                  <a:lnTo>
                    <a:pt x="472071" y="713651"/>
                  </a:lnTo>
                  <a:lnTo>
                    <a:pt x="519315" y="492671"/>
                  </a:lnTo>
                  <a:lnTo>
                    <a:pt x="566559" y="504863"/>
                  </a:lnTo>
                  <a:lnTo>
                    <a:pt x="613803" y="427139"/>
                  </a:lnTo>
                  <a:lnTo>
                    <a:pt x="661047" y="349415"/>
                  </a:lnTo>
                  <a:lnTo>
                    <a:pt x="708291" y="123863"/>
                  </a:lnTo>
                  <a:lnTo>
                    <a:pt x="754011" y="12611"/>
                  </a:lnTo>
                  <a:lnTo>
                    <a:pt x="801255" y="227495"/>
                  </a:lnTo>
                  <a:lnTo>
                    <a:pt x="848499" y="602399"/>
                  </a:lnTo>
                  <a:lnTo>
                    <a:pt x="895743" y="245783"/>
                  </a:lnTo>
                  <a:lnTo>
                    <a:pt x="942987" y="861479"/>
                  </a:lnTo>
                  <a:lnTo>
                    <a:pt x="990231" y="952919"/>
                  </a:lnTo>
                  <a:lnTo>
                    <a:pt x="1037475" y="739559"/>
                  </a:lnTo>
                  <a:lnTo>
                    <a:pt x="1084719" y="628307"/>
                  </a:lnTo>
                  <a:lnTo>
                    <a:pt x="1131963" y="538391"/>
                  </a:lnTo>
                  <a:lnTo>
                    <a:pt x="1179207" y="757847"/>
                  </a:lnTo>
                  <a:lnTo>
                    <a:pt x="1226451" y="460667"/>
                  </a:lnTo>
                  <a:lnTo>
                    <a:pt x="1273695" y="337223"/>
                  </a:lnTo>
                  <a:lnTo>
                    <a:pt x="1320939" y="136055"/>
                  </a:lnTo>
                  <a:lnTo>
                    <a:pt x="1368183" y="12611"/>
                  </a:lnTo>
                  <a:lnTo>
                    <a:pt x="1415427" y="0"/>
                  </a:lnTo>
                  <a:lnTo>
                    <a:pt x="1462671" y="78143"/>
                  </a:lnTo>
                  <a:lnTo>
                    <a:pt x="1509915" y="213779"/>
                  </a:lnTo>
                  <a:lnTo>
                    <a:pt x="1557159" y="414947"/>
                  </a:lnTo>
                  <a:lnTo>
                    <a:pt x="1604403" y="401231"/>
                  </a:lnTo>
                  <a:lnTo>
                    <a:pt x="1651647" y="427139"/>
                  </a:lnTo>
                  <a:lnTo>
                    <a:pt x="1698891" y="369227"/>
                  </a:lnTo>
                  <a:lnTo>
                    <a:pt x="1744611" y="492671"/>
                  </a:lnTo>
                  <a:lnTo>
                    <a:pt x="1791855" y="803567"/>
                  </a:lnTo>
                  <a:lnTo>
                    <a:pt x="1839099" y="706031"/>
                  </a:lnTo>
                  <a:lnTo>
                    <a:pt x="1886343" y="783755"/>
                  </a:lnTo>
                  <a:lnTo>
                    <a:pt x="1933587" y="895007"/>
                  </a:lnTo>
                  <a:lnTo>
                    <a:pt x="1980831" y="972731"/>
                  </a:lnTo>
                  <a:lnTo>
                    <a:pt x="2028075" y="952919"/>
                  </a:lnTo>
                  <a:lnTo>
                    <a:pt x="2075319" y="984923"/>
                  </a:lnTo>
                  <a:lnTo>
                    <a:pt x="2122563" y="920915"/>
                  </a:lnTo>
                  <a:lnTo>
                    <a:pt x="2169807" y="939203"/>
                  </a:lnTo>
                  <a:lnTo>
                    <a:pt x="2217051" y="803567"/>
                  </a:lnTo>
                  <a:lnTo>
                    <a:pt x="2264295" y="803567"/>
                  </a:lnTo>
                  <a:lnTo>
                    <a:pt x="2311539" y="783755"/>
                  </a:lnTo>
                  <a:lnTo>
                    <a:pt x="2358783" y="939203"/>
                  </a:lnTo>
                  <a:lnTo>
                    <a:pt x="2406027" y="1128179"/>
                  </a:lnTo>
                  <a:lnTo>
                    <a:pt x="2453271" y="635927"/>
                  </a:lnTo>
                  <a:lnTo>
                    <a:pt x="2500515" y="616115"/>
                  </a:lnTo>
                  <a:lnTo>
                    <a:pt x="2547759" y="584111"/>
                  </a:lnTo>
                  <a:lnTo>
                    <a:pt x="2595003" y="181775"/>
                  </a:lnTo>
                  <a:lnTo>
                    <a:pt x="2642247" y="26327"/>
                  </a:lnTo>
                  <a:lnTo>
                    <a:pt x="2687967" y="26327"/>
                  </a:lnTo>
                  <a:lnTo>
                    <a:pt x="2735211" y="41567"/>
                  </a:lnTo>
                  <a:lnTo>
                    <a:pt x="2782455" y="181775"/>
                  </a:lnTo>
                  <a:lnTo>
                    <a:pt x="2829699" y="305219"/>
                  </a:lnTo>
                  <a:lnTo>
                    <a:pt x="2876943" y="398183"/>
                  </a:lnTo>
                  <a:lnTo>
                    <a:pt x="2924187" y="460667"/>
                  </a:lnTo>
                  <a:lnTo>
                    <a:pt x="2971431" y="584111"/>
                  </a:lnTo>
                  <a:lnTo>
                    <a:pt x="3018675" y="645071"/>
                  </a:lnTo>
                  <a:lnTo>
                    <a:pt x="3065919" y="1094651"/>
                  </a:lnTo>
                  <a:lnTo>
                    <a:pt x="3113163" y="1248575"/>
                  </a:lnTo>
                  <a:lnTo>
                    <a:pt x="3160407" y="1093127"/>
                  </a:lnTo>
                  <a:lnTo>
                    <a:pt x="3207651" y="785279"/>
                  </a:lnTo>
                  <a:lnTo>
                    <a:pt x="3254895" y="770039"/>
                  </a:lnTo>
                  <a:lnTo>
                    <a:pt x="3302139" y="645071"/>
                  </a:lnTo>
                  <a:lnTo>
                    <a:pt x="3349383" y="738035"/>
                  </a:lnTo>
                  <a:lnTo>
                    <a:pt x="3396627" y="413423"/>
                  </a:lnTo>
                  <a:lnTo>
                    <a:pt x="3443871" y="474383"/>
                  </a:lnTo>
                  <a:lnTo>
                    <a:pt x="3491115" y="614591"/>
                  </a:lnTo>
                  <a:lnTo>
                    <a:pt x="3538359" y="1125131"/>
                  </a:lnTo>
                  <a:lnTo>
                    <a:pt x="3585603" y="1170851"/>
                  </a:lnTo>
                  <a:lnTo>
                    <a:pt x="3632847" y="1186091"/>
                  </a:lnTo>
                  <a:lnTo>
                    <a:pt x="3678567" y="1216571"/>
                  </a:lnTo>
                  <a:lnTo>
                    <a:pt x="3725811" y="1309535"/>
                  </a:lnTo>
                  <a:lnTo>
                    <a:pt x="3773055" y="1062647"/>
                  </a:lnTo>
                  <a:lnTo>
                    <a:pt x="3820299" y="660311"/>
                  </a:lnTo>
                  <a:lnTo>
                    <a:pt x="3867543" y="707555"/>
                  </a:lnTo>
                  <a:lnTo>
                    <a:pt x="3914787" y="861479"/>
                  </a:lnTo>
                  <a:lnTo>
                    <a:pt x="3962031" y="1001687"/>
                  </a:lnTo>
                  <a:lnTo>
                    <a:pt x="4009275" y="1140371"/>
                  </a:lnTo>
                  <a:lnTo>
                    <a:pt x="4056519" y="1263815"/>
                  </a:lnTo>
                  <a:lnTo>
                    <a:pt x="4103763" y="1464983"/>
                  </a:lnTo>
                  <a:lnTo>
                    <a:pt x="4151007" y="1511541"/>
                  </a:lnTo>
                  <a:lnTo>
                    <a:pt x="4198251" y="1480223"/>
                  </a:lnTo>
                  <a:lnTo>
                    <a:pt x="4245495" y="1356779"/>
                  </a:lnTo>
                  <a:lnTo>
                    <a:pt x="4292739" y="1000163"/>
                  </a:lnTo>
                  <a:lnTo>
                    <a:pt x="4339983" y="1062647"/>
                  </a:lnTo>
                  <a:lnTo>
                    <a:pt x="4387227" y="1108367"/>
                  </a:lnTo>
                  <a:lnTo>
                    <a:pt x="4434471" y="1000163"/>
                  </a:lnTo>
                  <a:lnTo>
                    <a:pt x="4481715" y="908723"/>
                  </a:lnTo>
                  <a:lnTo>
                    <a:pt x="4528350" y="893483"/>
                  </a:lnTo>
                </a:path>
              </a:pathLst>
            </a:custGeom>
            <a:ln w="19050">
              <a:solidFill>
                <a:srgbClr val="1607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36287" y="3901388"/>
              <a:ext cx="4528820" cy="1702435"/>
            </a:xfrm>
            <a:custGeom>
              <a:avLst/>
              <a:gdLst/>
              <a:ahLst/>
              <a:cxnLst/>
              <a:rect l="l" t="t" r="r" b="b"/>
              <a:pathLst>
                <a:path w="4528820" h="1702435">
                  <a:moveTo>
                    <a:pt x="0" y="342468"/>
                  </a:moveTo>
                  <a:lnTo>
                    <a:pt x="46875" y="235788"/>
                  </a:lnTo>
                  <a:lnTo>
                    <a:pt x="94119" y="313512"/>
                  </a:lnTo>
                  <a:lnTo>
                    <a:pt x="141363" y="315036"/>
                  </a:lnTo>
                  <a:lnTo>
                    <a:pt x="188607" y="199212"/>
                  </a:lnTo>
                  <a:lnTo>
                    <a:pt x="235851" y="226644"/>
                  </a:lnTo>
                  <a:lnTo>
                    <a:pt x="283095" y="548208"/>
                  </a:lnTo>
                  <a:lnTo>
                    <a:pt x="330339" y="784428"/>
                  </a:lnTo>
                  <a:lnTo>
                    <a:pt x="377583" y="703656"/>
                  </a:lnTo>
                  <a:lnTo>
                    <a:pt x="424827" y="462864"/>
                  </a:lnTo>
                  <a:lnTo>
                    <a:pt x="472071" y="359232"/>
                  </a:lnTo>
                  <a:lnTo>
                    <a:pt x="519315" y="304368"/>
                  </a:lnTo>
                  <a:lnTo>
                    <a:pt x="566559" y="414096"/>
                  </a:lnTo>
                  <a:lnTo>
                    <a:pt x="613803" y="325704"/>
                  </a:lnTo>
                  <a:lnTo>
                    <a:pt x="661047" y="165684"/>
                  </a:lnTo>
                  <a:lnTo>
                    <a:pt x="708291" y="83388"/>
                  </a:lnTo>
                  <a:lnTo>
                    <a:pt x="754011" y="91008"/>
                  </a:lnTo>
                  <a:lnTo>
                    <a:pt x="801255" y="316560"/>
                  </a:lnTo>
                  <a:lnTo>
                    <a:pt x="848499" y="374472"/>
                  </a:lnTo>
                  <a:lnTo>
                    <a:pt x="895743" y="504012"/>
                  </a:lnTo>
                  <a:lnTo>
                    <a:pt x="942987" y="753948"/>
                  </a:lnTo>
                  <a:lnTo>
                    <a:pt x="990231" y="840816"/>
                  </a:lnTo>
                  <a:lnTo>
                    <a:pt x="1037475" y="657936"/>
                  </a:lnTo>
                  <a:lnTo>
                    <a:pt x="1084719" y="504012"/>
                  </a:lnTo>
                  <a:lnTo>
                    <a:pt x="1131963" y="528396"/>
                  </a:lnTo>
                  <a:lnTo>
                    <a:pt x="1179207" y="508584"/>
                  </a:lnTo>
                  <a:lnTo>
                    <a:pt x="1226451" y="366852"/>
                  </a:lnTo>
                  <a:lnTo>
                    <a:pt x="1273695" y="240360"/>
                  </a:lnTo>
                  <a:lnTo>
                    <a:pt x="1320939" y="126060"/>
                  </a:lnTo>
                  <a:lnTo>
                    <a:pt x="1368183" y="74244"/>
                  </a:lnTo>
                  <a:lnTo>
                    <a:pt x="1415427" y="0"/>
                  </a:lnTo>
                  <a:lnTo>
                    <a:pt x="1462671" y="133680"/>
                  </a:lnTo>
                  <a:lnTo>
                    <a:pt x="1509915" y="251028"/>
                  </a:lnTo>
                  <a:lnTo>
                    <a:pt x="1557159" y="290652"/>
                  </a:lnTo>
                  <a:lnTo>
                    <a:pt x="1604403" y="386664"/>
                  </a:lnTo>
                  <a:lnTo>
                    <a:pt x="1651647" y="398856"/>
                  </a:lnTo>
                  <a:lnTo>
                    <a:pt x="1698891" y="424764"/>
                  </a:lnTo>
                  <a:lnTo>
                    <a:pt x="1744611" y="603072"/>
                  </a:lnTo>
                  <a:lnTo>
                    <a:pt x="1791855" y="801192"/>
                  </a:lnTo>
                  <a:lnTo>
                    <a:pt x="1839099" y="648792"/>
                  </a:lnTo>
                  <a:lnTo>
                    <a:pt x="1886343" y="659460"/>
                  </a:lnTo>
                  <a:lnTo>
                    <a:pt x="1933587" y="714324"/>
                  </a:lnTo>
                  <a:lnTo>
                    <a:pt x="1980831" y="821004"/>
                  </a:lnTo>
                  <a:lnTo>
                    <a:pt x="2028075" y="773760"/>
                  </a:lnTo>
                  <a:lnTo>
                    <a:pt x="2075319" y="825576"/>
                  </a:lnTo>
                  <a:lnTo>
                    <a:pt x="2122563" y="770712"/>
                  </a:lnTo>
                  <a:lnTo>
                    <a:pt x="2169807" y="740232"/>
                  </a:lnTo>
                  <a:lnTo>
                    <a:pt x="2217051" y="610692"/>
                  </a:lnTo>
                  <a:lnTo>
                    <a:pt x="2264295" y="584784"/>
                  </a:lnTo>
                  <a:lnTo>
                    <a:pt x="2311539" y="622884"/>
                  </a:lnTo>
                  <a:lnTo>
                    <a:pt x="2358783" y="769188"/>
                  </a:lnTo>
                  <a:lnTo>
                    <a:pt x="2406027" y="1113612"/>
                  </a:lnTo>
                  <a:lnTo>
                    <a:pt x="2453271" y="667080"/>
                  </a:lnTo>
                  <a:lnTo>
                    <a:pt x="2500515" y="743280"/>
                  </a:lnTo>
                  <a:lnTo>
                    <a:pt x="2547759" y="598500"/>
                  </a:lnTo>
                  <a:lnTo>
                    <a:pt x="2595003" y="254076"/>
                  </a:lnTo>
                  <a:lnTo>
                    <a:pt x="2642247" y="89484"/>
                  </a:lnTo>
                  <a:lnTo>
                    <a:pt x="2687967" y="103200"/>
                  </a:lnTo>
                  <a:lnTo>
                    <a:pt x="2735211" y="95580"/>
                  </a:lnTo>
                  <a:lnTo>
                    <a:pt x="2782455" y="217500"/>
                  </a:lnTo>
                  <a:lnTo>
                    <a:pt x="2829699" y="360756"/>
                  </a:lnTo>
                  <a:lnTo>
                    <a:pt x="2876943" y="458292"/>
                  </a:lnTo>
                  <a:lnTo>
                    <a:pt x="2924187" y="644220"/>
                  </a:lnTo>
                  <a:lnTo>
                    <a:pt x="2971431" y="688416"/>
                  </a:lnTo>
                  <a:lnTo>
                    <a:pt x="3018675" y="758520"/>
                  </a:lnTo>
                  <a:lnTo>
                    <a:pt x="3065919" y="1067892"/>
                  </a:lnTo>
                  <a:lnTo>
                    <a:pt x="3113163" y="1267536"/>
                  </a:lnTo>
                  <a:lnTo>
                    <a:pt x="3160407" y="1189812"/>
                  </a:lnTo>
                  <a:lnTo>
                    <a:pt x="3207651" y="913968"/>
                  </a:lnTo>
                  <a:lnTo>
                    <a:pt x="3254895" y="901776"/>
                  </a:lnTo>
                  <a:lnTo>
                    <a:pt x="3302139" y="885012"/>
                  </a:lnTo>
                  <a:lnTo>
                    <a:pt x="3349383" y="830148"/>
                  </a:lnTo>
                  <a:lnTo>
                    <a:pt x="3396627" y="665556"/>
                  </a:lnTo>
                  <a:lnTo>
                    <a:pt x="3443871" y="627456"/>
                  </a:lnTo>
                  <a:lnTo>
                    <a:pt x="3491115" y="853008"/>
                  </a:lnTo>
                  <a:lnTo>
                    <a:pt x="3538359" y="1217244"/>
                  </a:lnTo>
                  <a:lnTo>
                    <a:pt x="3585603" y="1221816"/>
                  </a:lnTo>
                  <a:lnTo>
                    <a:pt x="3632847" y="1279728"/>
                  </a:lnTo>
                  <a:lnTo>
                    <a:pt x="3678567" y="1270584"/>
                  </a:lnTo>
                  <a:lnTo>
                    <a:pt x="3725811" y="1319352"/>
                  </a:lnTo>
                  <a:lnTo>
                    <a:pt x="3773055" y="1160856"/>
                  </a:lnTo>
                  <a:lnTo>
                    <a:pt x="3820299" y="874344"/>
                  </a:lnTo>
                  <a:lnTo>
                    <a:pt x="3867543" y="834720"/>
                  </a:lnTo>
                  <a:lnTo>
                    <a:pt x="3914787" y="991692"/>
                  </a:lnTo>
                  <a:lnTo>
                    <a:pt x="3962031" y="1217244"/>
                  </a:lnTo>
                  <a:lnTo>
                    <a:pt x="4009275" y="1339164"/>
                  </a:lnTo>
                  <a:lnTo>
                    <a:pt x="4056519" y="1570812"/>
                  </a:lnTo>
                  <a:lnTo>
                    <a:pt x="4103763" y="1650060"/>
                  </a:lnTo>
                  <a:lnTo>
                    <a:pt x="4151007" y="1701914"/>
                  </a:lnTo>
                  <a:lnTo>
                    <a:pt x="4198251" y="1493088"/>
                  </a:lnTo>
                  <a:lnTo>
                    <a:pt x="4245495" y="1424508"/>
                  </a:lnTo>
                  <a:lnTo>
                    <a:pt x="4292739" y="1125804"/>
                  </a:lnTo>
                  <a:lnTo>
                    <a:pt x="4339983" y="1215720"/>
                  </a:lnTo>
                  <a:lnTo>
                    <a:pt x="4387227" y="1252296"/>
                  </a:lnTo>
                  <a:lnTo>
                    <a:pt x="4434471" y="1163904"/>
                  </a:lnTo>
                  <a:lnTo>
                    <a:pt x="4481715" y="1072464"/>
                  </a:lnTo>
                  <a:lnTo>
                    <a:pt x="4528350" y="1118184"/>
                  </a:lnTo>
                </a:path>
              </a:pathLst>
            </a:custGeom>
            <a:ln w="1905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9936" y="61488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50291" y="0"/>
                  </a:moveTo>
                  <a:lnTo>
                    <a:pt x="50291" y="100584"/>
                  </a:lnTo>
                </a:path>
                <a:path w="100965" h="100964">
                  <a:moveTo>
                    <a:pt x="0" y="50292"/>
                  </a:moveTo>
                  <a:lnTo>
                    <a:pt x="100583" y="5029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2976" y="61488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50292" y="0"/>
                  </a:moveTo>
                  <a:lnTo>
                    <a:pt x="50292" y="100584"/>
                  </a:lnTo>
                </a:path>
                <a:path w="100964" h="100964">
                  <a:moveTo>
                    <a:pt x="0" y="50292"/>
                  </a:moveTo>
                  <a:lnTo>
                    <a:pt x="100584" y="5029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87248" y="61488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50291" y="0"/>
                  </a:moveTo>
                  <a:lnTo>
                    <a:pt x="50291" y="100584"/>
                  </a:lnTo>
                </a:path>
                <a:path w="100964" h="100964">
                  <a:moveTo>
                    <a:pt x="0" y="50292"/>
                  </a:moveTo>
                  <a:lnTo>
                    <a:pt x="100583" y="5029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50288" y="61488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50291" y="0"/>
                  </a:moveTo>
                  <a:lnTo>
                    <a:pt x="50291" y="100584"/>
                  </a:lnTo>
                </a:path>
                <a:path w="100964" h="100964">
                  <a:moveTo>
                    <a:pt x="0" y="50292"/>
                  </a:moveTo>
                  <a:lnTo>
                    <a:pt x="100583" y="5029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11804" y="61488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50292" y="0"/>
                  </a:moveTo>
                  <a:lnTo>
                    <a:pt x="50292" y="100584"/>
                  </a:lnTo>
                </a:path>
                <a:path w="100965" h="100964">
                  <a:moveTo>
                    <a:pt x="0" y="50292"/>
                  </a:moveTo>
                  <a:lnTo>
                    <a:pt x="100584" y="5029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27600" y="61488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4">
                  <a:moveTo>
                    <a:pt x="50292" y="0"/>
                  </a:moveTo>
                  <a:lnTo>
                    <a:pt x="50292" y="100584"/>
                  </a:lnTo>
                </a:path>
                <a:path w="100965" h="100964">
                  <a:moveTo>
                    <a:pt x="0" y="50292"/>
                  </a:moveTo>
                  <a:lnTo>
                    <a:pt x="100584" y="5029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00232" y="1757095"/>
              <a:ext cx="792480" cy="923290"/>
            </a:xfrm>
            <a:custGeom>
              <a:avLst/>
              <a:gdLst/>
              <a:ahLst/>
              <a:cxnLst/>
              <a:rect l="l" t="t" r="r" b="b"/>
              <a:pathLst>
                <a:path w="792479" h="923289">
                  <a:moveTo>
                    <a:pt x="0" y="0"/>
                  </a:moveTo>
                  <a:lnTo>
                    <a:pt x="792352" y="0"/>
                  </a:lnTo>
                  <a:lnTo>
                    <a:pt x="792352" y="922883"/>
                  </a:lnTo>
                  <a:lnTo>
                    <a:pt x="0" y="9228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90185" y="191090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90185" y="221853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9050">
              <a:solidFill>
                <a:srgbClr val="1607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90185" y="252616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905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99207" y="5374074"/>
            <a:ext cx="133910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971" dirty="0">
                <a:latin typeface="Arial"/>
                <a:cs typeface="Arial"/>
              </a:rPr>
              <a:t>-</a:t>
            </a:r>
            <a:r>
              <a:rPr sz="971" spc="-44" dirty="0">
                <a:latin typeface="Arial"/>
                <a:cs typeface="Arial"/>
              </a:rPr>
              <a:t>2</a:t>
            </a:r>
            <a:endParaRPr sz="971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9207" y="4802150"/>
            <a:ext cx="133910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971" dirty="0">
                <a:latin typeface="Arial"/>
                <a:cs typeface="Arial"/>
              </a:rPr>
              <a:t>-</a:t>
            </a:r>
            <a:r>
              <a:rPr sz="971" spc="-44" dirty="0">
                <a:latin typeface="Arial"/>
                <a:cs typeface="Arial"/>
              </a:rPr>
              <a:t>1</a:t>
            </a:r>
            <a:endParaRPr sz="971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0280" y="4230224"/>
            <a:ext cx="91328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971" spc="-44" dirty="0">
                <a:latin typeface="Arial"/>
                <a:cs typeface="Arial"/>
              </a:rPr>
              <a:t>0</a:t>
            </a:r>
            <a:endParaRPr sz="971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40280" y="3658299"/>
            <a:ext cx="91328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93"/>
              </a:spcBef>
            </a:pPr>
            <a:r>
              <a:rPr sz="971" spc="-44" dirty="0">
                <a:latin typeface="Arial"/>
                <a:cs typeface="Arial"/>
              </a:rPr>
              <a:t>1</a:t>
            </a:r>
            <a:endParaRPr sz="971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0280" y="3086375"/>
            <a:ext cx="91328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93"/>
              </a:spcBef>
            </a:pPr>
            <a:r>
              <a:rPr sz="971" spc="-44" dirty="0">
                <a:latin typeface="Arial"/>
                <a:cs typeface="Arial"/>
              </a:rPr>
              <a:t>2</a:t>
            </a:r>
            <a:endParaRPr sz="971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0280" y="2514449"/>
            <a:ext cx="91328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93"/>
              </a:spcBef>
            </a:pPr>
            <a:r>
              <a:rPr sz="971" spc="-44" dirty="0">
                <a:latin typeface="Arial"/>
                <a:cs typeface="Arial"/>
              </a:rPr>
              <a:t>3</a:t>
            </a:r>
            <a:endParaRPr sz="971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40280" y="1942524"/>
            <a:ext cx="91328" cy="161281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93"/>
              </a:spcBef>
            </a:pPr>
            <a:r>
              <a:rPr sz="971" spc="-44" dirty="0">
                <a:latin typeface="Arial"/>
                <a:cs typeface="Arial"/>
              </a:rPr>
              <a:t>4</a:t>
            </a:r>
            <a:endParaRPr sz="971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83834" y="5520921"/>
            <a:ext cx="365312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971" dirty="0">
                <a:latin typeface="Arial"/>
                <a:cs typeface="Arial"/>
              </a:rPr>
              <a:t>M</a:t>
            </a:r>
            <a:r>
              <a:rPr sz="971" spc="-22" dirty="0">
                <a:latin typeface="Arial"/>
                <a:cs typeface="Arial"/>
              </a:rPr>
              <a:t> </a:t>
            </a:r>
            <a:r>
              <a:rPr sz="971" dirty="0">
                <a:latin typeface="Arial"/>
                <a:cs typeface="Arial"/>
              </a:rPr>
              <a:t>A</a:t>
            </a:r>
            <a:r>
              <a:rPr sz="971" spc="57" dirty="0">
                <a:latin typeface="Arial"/>
                <a:cs typeface="Arial"/>
              </a:rPr>
              <a:t> </a:t>
            </a:r>
            <a:r>
              <a:rPr sz="971" spc="-44" dirty="0">
                <a:latin typeface="Arial"/>
                <a:cs typeface="Arial"/>
              </a:rPr>
              <a:t>Y</a:t>
            </a:r>
            <a:endParaRPr sz="971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952882" y="5520921"/>
            <a:ext cx="347943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971" dirty="0">
                <a:latin typeface="Arial"/>
                <a:cs typeface="Arial"/>
              </a:rPr>
              <a:t>J</a:t>
            </a:r>
            <a:r>
              <a:rPr sz="971" spc="110" dirty="0">
                <a:latin typeface="Arial"/>
                <a:cs typeface="Arial"/>
              </a:rPr>
              <a:t> </a:t>
            </a:r>
            <a:r>
              <a:rPr sz="971" dirty="0">
                <a:latin typeface="Arial"/>
                <a:cs typeface="Arial"/>
              </a:rPr>
              <a:t>U</a:t>
            </a:r>
            <a:r>
              <a:rPr sz="971" spc="4" dirty="0">
                <a:latin typeface="Arial"/>
                <a:cs typeface="Arial"/>
              </a:rPr>
              <a:t> </a:t>
            </a:r>
            <a:r>
              <a:rPr sz="971" spc="-53" dirty="0">
                <a:latin typeface="Arial"/>
                <a:cs typeface="Arial"/>
              </a:rPr>
              <a:t>N</a:t>
            </a:r>
            <a:endParaRPr sz="971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01517" y="5520921"/>
            <a:ext cx="337857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971" dirty="0">
                <a:latin typeface="Arial"/>
                <a:cs typeface="Arial"/>
              </a:rPr>
              <a:t>J</a:t>
            </a:r>
            <a:r>
              <a:rPr sz="971" spc="110" dirty="0">
                <a:latin typeface="Arial"/>
                <a:cs typeface="Arial"/>
              </a:rPr>
              <a:t> </a:t>
            </a:r>
            <a:r>
              <a:rPr sz="971" dirty="0">
                <a:latin typeface="Arial"/>
                <a:cs typeface="Arial"/>
              </a:rPr>
              <a:t>U</a:t>
            </a:r>
            <a:r>
              <a:rPr sz="971" spc="84" dirty="0">
                <a:latin typeface="Arial"/>
                <a:cs typeface="Arial"/>
              </a:rPr>
              <a:t> </a:t>
            </a:r>
            <a:r>
              <a:rPr sz="971" spc="-44" dirty="0">
                <a:latin typeface="Arial"/>
                <a:cs typeface="Arial"/>
              </a:rPr>
              <a:t>L</a:t>
            </a:r>
            <a:endParaRPr sz="971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439884" y="5520921"/>
            <a:ext cx="361949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971" dirty="0">
                <a:latin typeface="Arial"/>
                <a:cs typeface="Arial"/>
              </a:rPr>
              <a:t>A</a:t>
            </a:r>
            <a:r>
              <a:rPr sz="971" spc="26" dirty="0">
                <a:latin typeface="Arial"/>
                <a:cs typeface="Arial"/>
              </a:rPr>
              <a:t> </a:t>
            </a:r>
            <a:r>
              <a:rPr sz="971" dirty="0">
                <a:latin typeface="Arial"/>
                <a:cs typeface="Arial"/>
              </a:rPr>
              <a:t>U</a:t>
            </a:r>
            <a:r>
              <a:rPr sz="971" spc="-26" dirty="0">
                <a:latin typeface="Arial"/>
                <a:cs typeface="Arial"/>
              </a:rPr>
              <a:t> </a:t>
            </a:r>
            <a:r>
              <a:rPr sz="971" spc="-44" dirty="0">
                <a:latin typeface="Arial"/>
                <a:cs typeface="Arial"/>
              </a:rPr>
              <a:t>G</a:t>
            </a:r>
            <a:endParaRPr sz="971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88642" y="5520921"/>
            <a:ext cx="354666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971" dirty="0">
                <a:latin typeface="Arial"/>
                <a:cs typeface="Arial"/>
              </a:rPr>
              <a:t>S</a:t>
            </a:r>
            <a:r>
              <a:rPr sz="971" spc="53" dirty="0">
                <a:latin typeface="Arial"/>
                <a:cs typeface="Arial"/>
              </a:rPr>
              <a:t> </a:t>
            </a:r>
            <a:r>
              <a:rPr sz="971" dirty="0">
                <a:latin typeface="Arial"/>
                <a:cs typeface="Arial"/>
              </a:rPr>
              <a:t>E</a:t>
            </a:r>
            <a:r>
              <a:rPr sz="971" spc="57" dirty="0">
                <a:latin typeface="Arial"/>
                <a:cs typeface="Arial"/>
              </a:rPr>
              <a:t> </a:t>
            </a:r>
            <a:r>
              <a:rPr sz="971" spc="-44" dirty="0">
                <a:latin typeface="Arial"/>
                <a:cs typeface="Arial"/>
              </a:rPr>
              <a:t>P</a:t>
            </a:r>
            <a:endParaRPr sz="971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805522" y="5520921"/>
            <a:ext cx="358028" cy="16071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971" dirty="0">
                <a:latin typeface="Arial"/>
                <a:cs typeface="Arial"/>
              </a:rPr>
              <a:t>O</a:t>
            </a:r>
            <a:r>
              <a:rPr sz="971" spc="-18" dirty="0">
                <a:latin typeface="Arial"/>
                <a:cs typeface="Arial"/>
              </a:rPr>
              <a:t> </a:t>
            </a:r>
            <a:r>
              <a:rPr sz="971" dirty="0">
                <a:latin typeface="Arial"/>
                <a:cs typeface="Arial"/>
              </a:rPr>
              <a:t>C</a:t>
            </a:r>
            <a:r>
              <a:rPr sz="971" spc="62" dirty="0">
                <a:latin typeface="Arial"/>
                <a:cs typeface="Arial"/>
              </a:rPr>
              <a:t> </a:t>
            </a:r>
            <a:r>
              <a:rPr sz="971" spc="-44" dirty="0">
                <a:latin typeface="Arial"/>
                <a:cs typeface="Arial"/>
              </a:rPr>
              <a:t>T</a:t>
            </a:r>
            <a:endParaRPr sz="971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1893" y="2966227"/>
            <a:ext cx="149400" cy="138672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206">
              <a:lnSpc>
                <a:spcPct val="100000"/>
              </a:lnSpc>
            </a:pPr>
            <a:r>
              <a:rPr sz="971" dirty="0">
                <a:latin typeface="Arial"/>
                <a:cs typeface="Arial"/>
              </a:rPr>
              <a:t>Temperature,</a:t>
            </a:r>
            <a:r>
              <a:rPr sz="971" spc="-57" dirty="0">
                <a:latin typeface="Arial"/>
                <a:cs typeface="Arial"/>
              </a:rPr>
              <a:t> </a:t>
            </a:r>
            <a:r>
              <a:rPr sz="971" dirty="0">
                <a:latin typeface="Arial"/>
                <a:cs typeface="Arial"/>
              </a:rPr>
              <a:t>Degrees</a:t>
            </a:r>
            <a:r>
              <a:rPr sz="971" spc="-40" dirty="0">
                <a:latin typeface="Arial"/>
                <a:cs typeface="Arial"/>
              </a:rPr>
              <a:t> </a:t>
            </a:r>
            <a:r>
              <a:rPr sz="971" spc="-44" dirty="0">
                <a:latin typeface="Arial"/>
                <a:cs typeface="Arial"/>
              </a:rPr>
              <a:t>C</a:t>
            </a:r>
            <a:endParaRPr sz="971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194900" y="1590315"/>
            <a:ext cx="696446" cy="670716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315462">
              <a:lnSpc>
                <a:spcPct val="100000"/>
              </a:lnSpc>
              <a:spcBef>
                <a:spcPts val="93"/>
              </a:spcBef>
            </a:pPr>
            <a:r>
              <a:rPr sz="971" spc="-22" dirty="0">
                <a:latin typeface="Arial"/>
                <a:cs typeface="Arial"/>
              </a:rPr>
              <a:t>Max</a:t>
            </a:r>
            <a:endParaRPr sz="971">
              <a:latin typeface="Arial"/>
              <a:cs typeface="Arial"/>
            </a:endParaRPr>
          </a:p>
          <a:p>
            <a:pPr marL="315462" marR="65558">
              <a:lnSpc>
                <a:spcPct val="183500"/>
              </a:lnSpc>
            </a:pPr>
            <a:r>
              <a:rPr sz="971" spc="-22" dirty="0">
                <a:latin typeface="Arial"/>
                <a:cs typeface="Arial"/>
              </a:rPr>
              <a:t>Min </a:t>
            </a:r>
            <a:r>
              <a:rPr sz="971" spc="-18" dirty="0">
                <a:latin typeface="Arial"/>
                <a:cs typeface="Arial"/>
              </a:rPr>
              <a:t>Mean</a:t>
            </a:r>
            <a:endParaRPr sz="971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8960" y="919458"/>
            <a:ext cx="7070351" cy="622487"/>
          </a:xfrm>
          <a:prstGeom prst="rect">
            <a:avLst/>
          </a:prstGeom>
        </p:spPr>
        <p:txBody>
          <a:bodyPr vert="horz" wrap="square" lIns="0" tIns="7844" rIns="0" bIns="0" rtlCol="0">
            <a:spAutoFit/>
          </a:bodyPr>
          <a:lstStyle/>
          <a:p>
            <a:pPr marL="11206" marR="4483">
              <a:lnSpc>
                <a:spcPct val="101499"/>
              </a:lnSpc>
              <a:spcBef>
                <a:spcPts val="62"/>
              </a:spcBef>
            </a:pPr>
            <a:r>
              <a:rPr sz="1147" dirty="0">
                <a:latin typeface="Calibri"/>
                <a:cs typeface="Calibri"/>
              </a:rPr>
              <a:t>Figure</a:t>
            </a:r>
            <a:r>
              <a:rPr sz="1147" spc="-35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3.</a:t>
            </a:r>
            <a:r>
              <a:rPr sz="1147" spc="-35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Difference</a:t>
            </a:r>
            <a:r>
              <a:rPr sz="1147" spc="-26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between</a:t>
            </a:r>
            <a:r>
              <a:rPr sz="1147" spc="-22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Mainstem</a:t>
            </a:r>
            <a:r>
              <a:rPr sz="1147" spc="-22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Eel</a:t>
            </a:r>
            <a:r>
              <a:rPr sz="1147" spc="-35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River</a:t>
            </a:r>
            <a:r>
              <a:rPr sz="1147" spc="-31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daily</a:t>
            </a:r>
            <a:r>
              <a:rPr sz="1147" spc="-31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maximum,</a:t>
            </a:r>
            <a:r>
              <a:rPr sz="1147" spc="-26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mean</a:t>
            </a:r>
            <a:r>
              <a:rPr sz="1147" spc="-26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and</a:t>
            </a:r>
            <a:r>
              <a:rPr sz="1147" spc="-31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minimum</a:t>
            </a:r>
            <a:r>
              <a:rPr sz="1147" spc="-22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water</a:t>
            </a:r>
            <a:r>
              <a:rPr sz="1147" spc="-22" dirty="0">
                <a:latin typeface="Calibri"/>
                <a:cs typeface="Calibri"/>
              </a:rPr>
              <a:t> </a:t>
            </a:r>
            <a:r>
              <a:rPr sz="1147" spc="-9" dirty="0">
                <a:latin typeface="Calibri"/>
                <a:cs typeface="Calibri"/>
              </a:rPr>
              <a:t>temperatures</a:t>
            </a:r>
            <a:r>
              <a:rPr sz="1147" spc="-31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at</a:t>
            </a:r>
            <a:r>
              <a:rPr sz="1147" spc="-26" dirty="0">
                <a:latin typeface="Calibri"/>
                <a:cs typeface="Calibri"/>
              </a:rPr>
              <a:t> </a:t>
            </a:r>
            <a:r>
              <a:rPr sz="1147" spc="-9" dirty="0">
                <a:latin typeface="Calibri"/>
                <a:cs typeface="Calibri"/>
              </a:rPr>
              <a:t>Benmore </a:t>
            </a:r>
            <a:r>
              <a:rPr sz="1147" dirty="0">
                <a:latin typeface="Calibri"/>
                <a:cs typeface="Calibri"/>
              </a:rPr>
              <a:t>Creek</a:t>
            </a:r>
            <a:r>
              <a:rPr sz="1147" spc="-35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(river</a:t>
            </a:r>
            <a:r>
              <a:rPr sz="1147" spc="-31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mile</a:t>
            </a:r>
            <a:r>
              <a:rPr sz="1147" spc="-31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166.4)</a:t>
            </a:r>
            <a:r>
              <a:rPr sz="1147" spc="-22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and</a:t>
            </a:r>
            <a:r>
              <a:rPr sz="1147" spc="-26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Trout</a:t>
            </a:r>
            <a:r>
              <a:rPr sz="1147" spc="-35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Creek</a:t>
            </a:r>
            <a:r>
              <a:rPr sz="1147" spc="-35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(river</a:t>
            </a:r>
            <a:r>
              <a:rPr sz="1147" spc="-31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mile</a:t>
            </a:r>
            <a:r>
              <a:rPr sz="1147" spc="-22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160.8),</a:t>
            </a:r>
            <a:r>
              <a:rPr sz="1147" spc="-31" dirty="0">
                <a:latin typeface="Calibri"/>
                <a:cs typeface="Calibri"/>
              </a:rPr>
              <a:t> </a:t>
            </a:r>
            <a:r>
              <a:rPr sz="1147" dirty="0">
                <a:latin typeface="Calibri"/>
                <a:cs typeface="Calibri"/>
              </a:rPr>
              <a:t>2025</a:t>
            </a:r>
            <a:r>
              <a:rPr sz="1147" spc="-31" dirty="0">
                <a:latin typeface="Calibri"/>
                <a:cs typeface="Calibri"/>
              </a:rPr>
              <a:t> </a:t>
            </a:r>
            <a:r>
              <a:rPr sz="1147" spc="-22" dirty="0">
                <a:latin typeface="Calibri"/>
                <a:cs typeface="Calibri"/>
              </a:rPr>
              <a:t>WY.</a:t>
            </a:r>
            <a:endParaRPr sz="1147">
              <a:latin typeface="Calibri"/>
              <a:cs typeface="Calibri"/>
            </a:endParaRPr>
          </a:p>
          <a:p>
            <a:pPr marL="242060">
              <a:lnSpc>
                <a:spcPct val="100000"/>
              </a:lnSpc>
              <a:spcBef>
                <a:spcPts val="785"/>
              </a:spcBef>
            </a:pPr>
            <a:r>
              <a:rPr sz="971" spc="-44" dirty="0">
                <a:latin typeface="Arial"/>
                <a:cs typeface="Arial"/>
              </a:rPr>
              <a:t>5</a:t>
            </a:r>
            <a:endParaRPr sz="971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509528" y="1531126"/>
            <a:ext cx="5394512" cy="48203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696" rIns="0" bIns="0" rtlCol="0">
            <a:spAutoFit/>
          </a:bodyPr>
          <a:lstStyle/>
          <a:p>
            <a:pPr marL="80687" marR="308739">
              <a:lnSpc>
                <a:spcPct val="101800"/>
              </a:lnSpc>
              <a:spcBef>
                <a:spcPts val="234"/>
              </a:spcBef>
            </a:pPr>
            <a:r>
              <a:rPr sz="971" dirty="0">
                <a:latin typeface="Calibri"/>
                <a:cs typeface="Calibri"/>
              </a:rPr>
              <a:t>Values</a:t>
            </a:r>
            <a:r>
              <a:rPr sz="971" spc="-22" dirty="0">
                <a:latin typeface="Calibri"/>
                <a:cs typeface="Calibri"/>
              </a:rPr>
              <a:t> are</a:t>
            </a:r>
            <a:r>
              <a:rPr sz="971" spc="-18" dirty="0">
                <a:latin typeface="Calibri"/>
                <a:cs typeface="Calibri"/>
              </a:rPr>
              <a:t> </a:t>
            </a:r>
            <a:r>
              <a:rPr sz="971" spc="-26" dirty="0">
                <a:latin typeface="Calibri"/>
                <a:cs typeface="Calibri"/>
              </a:rPr>
              <a:t>the</a:t>
            </a:r>
            <a:r>
              <a:rPr sz="971" spc="-22" dirty="0">
                <a:latin typeface="Calibri"/>
                <a:cs typeface="Calibri"/>
              </a:rPr>
              <a:t> </a:t>
            </a:r>
            <a:r>
              <a:rPr sz="971" spc="-9" dirty="0">
                <a:latin typeface="Calibri"/>
                <a:cs typeface="Calibri"/>
              </a:rPr>
              <a:t>differences</a:t>
            </a:r>
            <a:r>
              <a:rPr sz="971" spc="-44" dirty="0">
                <a:latin typeface="Calibri"/>
                <a:cs typeface="Calibri"/>
              </a:rPr>
              <a:t> </a:t>
            </a:r>
            <a:r>
              <a:rPr sz="971" spc="-31" dirty="0">
                <a:latin typeface="Calibri"/>
                <a:cs typeface="Calibri"/>
              </a:rPr>
              <a:t>between</a:t>
            </a:r>
            <a:r>
              <a:rPr sz="971" spc="-18" dirty="0">
                <a:latin typeface="Calibri"/>
                <a:cs typeface="Calibri"/>
              </a:rPr>
              <a:t> </a:t>
            </a:r>
            <a:r>
              <a:rPr sz="971" spc="-26" dirty="0">
                <a:latin typeface="Calibri"/>
                <a:cs typeface="Calibri"/>
              </a:rPr>
              <a:t>the</a:t>
            </a:r>
            <a:r>
              <a:rPr sz="971" spc="-18" dirty="0">
                <a:latin typeface="Calibri"/>
                <a:cs typeface="Calibri"/>
              </a:rPr>
              <a:t> maximum,</a:t>
            </a:r>
            <a:r>
              <a:rPr sz="971" spc="-26" dirty="0">
                <a:latin typeface="Calibri"/>
                <a:cs typeface="Calibri"/>
              </a:rPr>
              <a:t> </a:t>
            </a:r>
            <a:r>
              <a:rPr sz="971" spc="-18" dirty="0">
                <a:latin typeface="Calibri"/>
                <a:cs typeface="Calibri"/>
              </a:rPr>
              <a:t>minimum,</a:t>
            </a:r>
            <a:r>
              <a:rPr sz="971" spc="-35" dirty="0">
                <a:latin typeface="Calibri"/>
                <a:cs typeface="Calibri"/>
              </a:rPr>
              <a:t> </a:t>
            </a:r>
            <a:r>
              <a:rPr sz="971" spc="-9" dirty="0">
                <a:latin typeface="Calibri"/>
                <a:cs typeface="Calibri"/>
              </a:rPr>
              <a:t>and</a:t>
            </a:r>
            <a:r>
              <a:rPr sz="971" spc="-26" dirty="0">
                <a:latin typeface="Calibri"/>
                <a:cs typeface="Calibri"/>
              </a:rPr>
              <a:t> </a:t>
            </a:r>
            <a:r>
              <a:rPr sz="971" spc="-18" dirty="0">
                <a:latin typeface="Calibri"/>
                <a:cs typeface="Calibri"/>
              </a:rPr>
              <a:t>mean</a:t>
            </a:r>
            <a:r>
              <a:rPr sz="971" spc="-22" dirty="0">
                <a:latin typeface="Calibri"/>
                <a:cs typeface="Calibri"/>
              </a:rPr>
              <a:t> </a:t>
            </a:r>
            <a:r>
              <a:rPr sz="971" spc="-9" dirty="0">
                <a:latin typeface="Calibri"/>
                <a:cs typeface="Calibri"/>
              </a:rPr>
              <a:t>daily</a:t>
            </a:r>
            <a:r>
              <a:rPr sz="971" spc="-22" dirty="0">
                <a:latin typeface="Calibri"/>
                <a:cs typeface="Calibri"/>
              </a:rPr>
              <a:t> </a:t>
            </a:r>
            <a:r>
              <a:rPr sz="971" spc="-35" dirty="0">
                <a:latin typeface="Calibri"/>
                <a:cs typeface="Calibri"/>
              </a:rPr>
              <a:t>water</a:t>
            </a:r>
            <a:r>
              <a:rPr sz="971" spc="-13" dirty="0">
                <a:latin typeface="Calibri"/>
                <a:cs typeface="Calibri"/>
              </a:rPr>
              <a:t> </a:t>
            </a:r>
            <a:r>
              <a:rPr sz="971" spc="-22" dirty="0">
                <a:latin typeface="Calibri"/>
                <a:cs typeface="Calibri"/>
              </a:rPr>
              <a:t>temperatures at Benmore</a:t>
            </a:r>
            <a:r>
              <a:rPr sz="971" spc="-26" dirty="0">
                <a:latin typeface="Calibri"/>
                <a:cs typeface="Calibri"/>
              </a:rPr>
              <a:t> </a:t>
            </a:r>
            <a:r>
              <a:rPr sz="971" spc="-9" dirty="0">
                <a:latin typeface="Calibri"/>
                <a:cs typeface="Calibri"/>
              </a:rPr>
              <a:t>Creek</a:t>
            </a:r>
            <a:r>
              <a:rPr sz="971" spc="-31" dirty="0">
                <a:latin typeface="Calibri"/>
                <a:cs typeface="Calibri"/>
              </a:rPr>
              <a:t> </a:t>
            </a:r>
            <a:r>
              <a:rPr sz="971" dirty="0">
                <a:latin typeface="Calibri"/>
                <a:cs typeface="Calibri"/>
              </a:rPr>
              <a:t>and</a:t>
            </a:r>
            <a:r>
              <a:rPr sz="971" spc="-18" dirty="0">
                <a:latin typeface="Calibri"/>
                <a:cs typeface="Calibri"/>
              </a:rPr>
              <a:t> </a:t>
            </a:r>
            <a:r>
              <a:rPr sz="971" spc="-40" dirty="0">
                <a:latin typeface="Calibri"/>
                <a:cs typeface="Calibri"/>
              </a:rPr>
              <a:t>Trout</a:t>
            </a:r>
            <a:r>
              <a:rPr sz="971" spc="-22" dirty="0">
                <a:latin typeface="Calibri"/>
                <a:cs typeface="Calibri"/>
              </a:rPr>
              <a:t> </a:t>
            </a:r>
            <a:r>
              <a:rPr sz="971" dirty="0">
                <a:latin typeface="Calibri"/>
                <a:cs typeface="Calibri"/>
              </a:rPr>
              <a:t>Creek,</a:t>
            </a:r>
            <a:r>
              <a:rPr sz="971" spc="-13" dirty="0">
                <a:latin typeface="Calibri"/>
                <a:cs typeface="Calibri"/>
              </a:rPr>
              <a:t> </a:t>
            </a:r>
            <a:r>
              <a:rPr sz="971" spc="-18" dirty="0">
                <a:latin typeface="Calibri"/>
                <a:cs typeface="Calibri"/>
              </a:rPr>
              <a:t>reflecting</a:t>
            </a:r>
            <a:r>
              <a:rPr sz="971" spc="-44" dirty="0">
                <a:latin typeface="Calibri"/>
                <a:cs typeface="Calibri"/>
              </a:rPr>
              <a:t> </a:t>
            </a:r>
            <a:r>
              <a:rPr sz="971" spc="-26" dirty="0">
                <a:latin typeface="Calibri"/>
                <a:cs typeface="Calibri"/>
              </a:rPr>
              <a:t>the </a:t>
            </a:r>
            <a:r>
              <a:rPr sz="971" dirty="0">
                <a:latin typeface="Calibri"/>
                <a:cs typeface="Calibri"/>
              </a:rPr>
              <a:t>change</a:t>
            </a:r>
            <a:r>
              <a:rPr sz="971" spc="-22" dirty="0">
                <a:latin typeface="Calibri"/>
                <a:cs typeface="Calibri"/>
              </a:rPr>
              <a:t> </a:t>
            </a:r>
            <a:r>
              <a:rPr sz="971" spc="-18" dirty="0">
                <a:latin typeface="Calibri"/>
                <a:cs typeface="Calibri"/>
              </a:rPr>
              <a:t>in</a:t>
            </a:r>
            <a:r>
              <a:rPr sz="971" spc="-26" dirty="0">
                <a:latin typeface="Calibri"/>
                <a:cs typeface="Calibri"/>
              </a:rPr>
              <a:t> </a:t>
            </a:r>
            <a:r>
              <a:rPr sz="971" spc="-22" dirty="0">
                <a:latin typeface="Calibri"/>
                <a:cs typeface="Calibri"/>
              </a:rPr>
              <a:t>temperatures </a:t>
            </a:r>
            <a:r>
              <a:rPr sz="971" spc="-35" dirty="0">
                <a:latin typeface="Calibri"/>
                <a:cs typeface="Calibri"/>
              </a:rPr>
              <a:t>from</a:t>
            </a:r>
            <a:r>
              <a:rPr sz="971" spc="-22" dirty="0">
                <a:latin typeface="Calibri"/>
                <a:cs typeface="Calibri"/>
              </a:rPr>
              <a:t> Benmore</a:t>
            </a:r>
            <a:r>
              <a:rPr sz="971" spc="-26" dirty="0">
                <a:latin typeface="Calibri"/>
                <a:cs typeface="Calibri"/>
              </a:rPr>
              <a:t> </a:t>
            </a:r>
            <a:r>
              <a:rPr sz="971" spc="-9" dirty="0">
                <a:latin typeface="Calibri"/>
                <a:cs typeface="Calibri"/>
              </a:rPr>
              <a:t>Creek</a:t>
            </a:r>
            <a:r>
              <a:rPr sz="971" spc="-26" dirty="0">
                <a:latin typeface="Calibri"/>
                <a:cs typeface="Calibri"/>
              </a:rPr>
              <a:t> </a:t>
            </a:r>
            <a:r>
              <a:rPr sz="971" spc="-31" dirty="0">
                <a:latin typeface="Calibri"/>
                <a:cs typeface="Calibri"/>
              </a:rPr>
              <a:t>(river</a:t>
            </a:r>
            <a:r>
              <a:rPr sz="971" spc="-22" dirty="0">
                <a:latin typeface="Calibri"/>
                <a:cs typeface="Calibri"/>
              </a:rPr>
              <a:t> </a:t>
            </a:r>
            <a:r>
              <a:rPr sz="971" spc="-18" dirty="0">
                <a:latin typeface="Calibri"/>
                <a:cs typeface="Calibri"/>
              </a:rPr>
              <a:t>mile </a:t>
            </a:r>
            <a:r>
              <a:rPr sz="971" spc="-9" dirty="0">
                <a:latin typeface="Calibri"/>
                <a:cs typeface="Calibri"/>
              </a:rPr>
              <a:t>166.4)</a:t>
            </a:r>
            <a:r>
              <a:rPr sz="971" spc="-44" dirty="0">
                <a:latin typeface="Calibri"/>
                <a:cs typeface="Calibri"/>
              </a:rPr>
              <a:t> </a:t>
            </a:r>
            <a:r>
              <a:rPr sz="971" spc="-31" dirty="0">
                <a:latin typeface="Calibri"/>
                <a:cs typeface="Calibri"/>
              </a:rPr>
              <a:t>to</a:t>
            </a:r>
            <a:r>
              <a:rPr sz="971" spc="-26" dirty="0">
                <a:latin typeface="Calibri"/>
                <a:cs typeface="Calibri"/>
              </a:rPr>
              <a:t> </a:t>
            </a:r>
            <a:r>
              <a:rPr sz="971" spc="-22" dirty="0">
                <a:latin typeface="Calibri"/>
                <a:cs typeface="Calibri"/>
              </a:rPr>
              <a:t>the</a:t>
            </a:r>
            <a:r>
              <a:rPr sz="971" spc="-18" dirty="0">
                <a:latin typeface="Calibri"/>
                <a:cs typeface="Calibri"/>
              </a:rPr>
              <a:t> </a:t>
            </a:r>
            <a:r>
              <a:rPr sz="971" spc="-22" dirty="0">
                <a:latin typeface="Calibri"/>
                <a:cs typeface="Calibri"/>
              </a:rPr>
              <a:t>temperatures</a:t>
            </a:r>
            <a:r>
              <a:rPr sz="971" spc="-40" dirty="0">
                <a:latin typeface="Calibri"/>
                <a:cs typeface="Calibri"/>
              </a:rPr>
              <a:t> </a:t>
            </a:r>
            <a:r>
              <a:rPr sz="971" spc="-18" dirty="0">
                <a:latin typeface="Calibri"/>
                <a:cs typeface="Calibri"/>
              </a:rPr>
              <a:t>in</a:t>
            </a:r>
            <a:r>
              <a:rPr sz="971" spc="-26" dirty="0">
                <a:latin typeface="Calibri"/>
                <a:cs typeface="Calibri"/>
              </a:rPr>
              <a:t> </a:t>
            </a:r>
            <a:r>
              <a:rPr sz="971" spc="-22" dirty="0">
                <a:latin typeface="Calibri"/>
                <a:cs typeface="Calibri"/>
              </a:rPr>
              <a:t>the</a:t>
            </a:r>
            <a:r>
              <a:rPr sz="971" spc="-18" dirty="0">
                <a:latin typeface="Calibri"/>
                <a:cs typeface="Calibri"/>
              </a:rPr>
              <a:t> </a:t>
            </a:r>
            <a:r>
              <a:rPr sz="971" dirty="0">
                <a:latin typeface="Calibri"/>
                <a:cs typeface="Calibri"/>
              </a:rPr>
              <a:t>Eel</a:t>
            </a:r>
            <a:r>
              <a:rPr sz="971" spc="-35" dirty="0">
                <a:latin typeface="Calibri"/>
                <a:cs typeface="Calibri"/>
              </a:rPr>
              <a:t> </a:t>
            </a:r>
            <a:r>
              <a:rPr sz="971" spc="-26" dirty="0">
                <a:latin typeface="Calibri"/>
                <a:cs typeface="Calibri"/>
              </a:rPr>
              <a:t>River</a:t>
            </a:r>
            <a:r>
              <a:rPr sz="971" spc="-35" dirty="0">
                <a:latin typeface="Calibri"/>
                <a:cs typeface="Calibri"/>
              </a:rPr>
              <a:t> </a:t>
            </a:r>
            <a:r>
              <a:rPr sz="971" spc="-22" dirty="0">
                <a:latin typeface="Calibri"/>
                <a:cs typeface="Calibri"/>
              </a:rPr>
              <a:t>above</a:t>
            </a:r>
            <a:r>
              <a:rPr sz="971" spc="-18" dirty="0">
                <a:latin typeface="Calibri"/>
                <a:cs typeface="Calibri"/>
              </a:rPr>
              <a:t> </a:t>
            </a:r>
            <a:r>
              <a:rPr sz="971" spc="-40" dirty="0">
                <a:latin typeface="Calibri"/>
                <a:cs typeface="Calibri"/>
              </a:rPr>
              <a:t>Trout</a:t>
            </a:r>
            <a:r>
              <a:rPr sz="971" spc="-9" dirty="0">
                <a:latin typeface="Calibri"/>
                <a:cs typeface="Calibri"/>
              </a:rPr>
              <a:t> Creek</a:t>
            </a:r>
            <a:r>
              <a:rPr sz="971" spc="-31" dirty="0">
                <a:latin typeface="Calibri"/>
                <a:cs typeface="Calibri"/>
              </a:rPr>
              <a:t> (river</a:t>
            </a:r>
            <a:r>
              <a:rPr sz="971" spc="-22" dirty="0">
                <a:latin typeface="Calibri"/>
                <a:cs typeface="Calibri"/>
              </a:rPr>
              <a:t> </a:t>
            </a:r>
            <a:r>
              <a:rPr sz="971" spc="-9" dirty="0">
                <a:latin typeface="Calibri"/>
                <a:cs typeface="Calibri"/>
              </a:rPr>
              <a:t>mile</a:t>
            </a:r>
            <a:r>
              <a:rPr sz="971" spc="-26" dirty="0">
                <a:latin typeface="Calibri"/>
                <a:cs typeface="Calibri"/>
              </a:rPr>
              <a:t> </a:t>
            </a:r>
            <a:r>
              <a:rPr sz="971" spc="-9" dirty="0">
                <a:latin typeface="Calibri"/>
                <a:cs typeface="Calibri"/>
              </a:rPr>
              <a:t>160.8).</a:t>
            </a:r>
            <a:endParaRPr sz="97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062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EE333-96D2-95B2-6D9E-8D3712AB7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BED1-343B-110A-6ADF-83CA6F65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1469"/>
            <a:ext cx="9144000" cy="497059"/>
          </a:xfrm>
        </p:spPr>
        <p:txBody>
          <a:bodyPr/>
          <a:lstStyle/>
          <a:p>
            <a:pPr algn="ctr"/>
            <a:r>
              <a:rPr lang="en-US" dirty="0"/>
              <a:t>Round Table</a:t>
            </a:r>
          </a:p>
        </p:txBody>
      </p:sp>
    </p:spTree>
    <p:extLst>
      <p:ext uri="{BB962C8B-B14F-4D97-AF65-F5344CB8AC3E}">
        <p14:creationId xmlns:p14="http://schemas.microsoft.com/office/powerpoint/2010/main" val="185357272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4" y="1194916"/>
            <a:ext cx="3301783" cy="446788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6712" y="1191756"/>
            <a:ext cx="5013098" cy="293206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74557A3-4262-4586-8667-E772D6179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8609" y="1561382"/>
            <a:ext cx="4540353" cy="24675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We have a short agenda as follows: </a:t>
            </a:r>
          </a:p>
          <a:p>
            <a:pPr marL="332833" indent="-332833"/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Welcome/Roll Call – Chadwick</a:t>
            </a:r>
          </a:p>
          <a:p>
            <a:pPr marL="332833" indent="-332833"/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Water Management Report- Michelle</a:t>
            </a:r>
          </a:p>
          <a:p>
            <a:pPr marL="332833" indent="-332833"/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Water Temperature Data- Andrew</a:t>
            </a:r>
          </a:p>
          <a:p>
            <a:pPr marL="332833" indent="-332833"/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Discussion/Round Table – 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C8025-C527-468C-A606-08DA7ECED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5062"/>
          <a:stretch/>
        </p:blipFill>
        <p:spPr>
          <a:xfrm>
            <a:off x="3786711" y="4260867"/>
            <a:ext cx="1577340" cy="140193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85F61C1-E11D-4277-A3DB-09235ACE4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0116" y="4260866"/>
            <a:ext cx="1577340" cy="1399032"/>
          </a:xfrm>
          <a:prstGeom prst="rect">
            <a:avLst/>
          </a:prstGeom>
          <a:solidFill>
            <a:srgbClr val="FEAD0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8984" y="4258818"/>
            <a:ext cx="1577340" cy="1401931"/>
          </a:xfrm>
          <a:prstGeom prst="rect">
            <a:avLst/>
          </a:prstGeom>
          <a:solidFill>
            <a:srgbClr val="75694F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43F80D-17DD-E69F-9E7E-E198FE019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r="26834"/>
          <a:stretch/>
        </p:blipFill>
        <p:spPr bwMode="auto">
          <a:xfrm>
            <a:off x="464855" y="1635680"/>
            <a:ext cx="3065160" cy="35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8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55B1F02-EBC2-4CAD-9FFC-6F95ED3A3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6049" y="2168797"/>
            <a:ext cx="5551904" cy="962852"/>
          </a:xfrm>
        </p:spPr>
        <p:txBody>
          <a:bodyPr wrap="square">
            <a:normAutofit/>
          </a:bodyPr>
          <a:lstStyle/>
          <a:p>
            <a:r>
              <a:rPr lang="en-US" altLang="en-US"/>
              <a:t>Meeting Ground Rules</a:t>
            </a:r>
            <a:endParaRPr lang="en-US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52B820-80A5-4D7C-8577-6F90E32A676C}"/>
              </a:ext>
            </a:extLst>
          </p:cNvPr>
          <p:cNvSpPr txBox="1"/>
          <p:nvPr/>
        </p:nvSpPr>
        <p:spPr>
          <a:xfrm>
            <a:off x="2408705" y="1210237"/>
            <a:ext cx="4881282" cy="54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12"/>
              <a:t>Meeting Ground Rules</a:t>
            </a:r>
            <a:endParaRPr lang="en-US" sz="2912" dirty="0"/>
          </a:p>
        </p:txBody>
      </p:sp>
      <p:graphicFrame>
        <p:nvGraphicFramePr>
          <p:cNvPr id="11270" name="Rectangle 3">
            <a:extLst>
              <a:ext uri="{FF2B5EF4-FFF2-40B4-BE49-F238E27FC236}">
                <a16:creationId xmlns:a16="http://schemas.microsoft.com/office/drawing/2014/main" id="{F37C11EF-7785-4481-2281-EB793E27AC89}"/>
              </a:ext>
            </a:extLst>
          </p:cNvPr>
          <p:cNvGraphicFramePr/>
          <p:nvPr/>
        </p:nvGraphicFramePr>
        <p:xfrm>
          <a:off x="1576667" y="2081101"/>
          <a:ext cx="6323480" cy="329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27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4EA4-87C0-32E6-2A3B-0F73D4C1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626" y="793210"/>
            <a:ext cx="7239000" cy="492125"/>
          </a:xfrm>
        </p:spPr>
        <p:txBody>
          <a:bodyPr wrap="square" anchor="b">
            <a:normAutofit/>
          </a:bodyPr>
          <a:lstStyle/>
          <a:p>
            <a:r>
              <a:rPr lang="en-US" sz="3500" dirty="0"/>
              <a:t>Near-term flow forecast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D7177D-5ADE-A400-A005-B1A2EF5BE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black">
          <a:xfrm>
            <a:off x="853192" y="1543819"/>
            <a:ext cx="728234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45466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514C2-8A21-61DF-2A77-D82D3844D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A5F4720-AA76-28BE-6D03-BA2174FC9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98" y="3141229"/>
            <a:ext cx="8102404" cy="575542"/>
          </a:xfrm>
        </p:spPr>
        <p:txBody>
          <a:bodyPr/>
          <a:lstStyle/>
          <a:p>
            <a:pPr algn="ctr"/>
            <a:r>
              <a:rPr lang="en-US" altLang="en-US" sz="4400" dirty="0"/>
              <a:t>Pillsbury Storage Forecasts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99577-98A5-127E-424A-568012679B96}"/>
              </a:ext>
            </a:extLst>
          </p:cNvPr>
          <p:cNvSpPr txBox="1"/>
          <p:nvPr/>
        </p:nvSpPr>
        <p:spPr>
          <a:xfrm>
            <a:off x="1682151" y="3994030"/>
            <a:ext cx="6517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EBRR flow and Block water release scenarios  </a:t>
            </a:r>
          </a:p>
        </p:txBody>
      </p:sp>
    </p:spTree>
    <p:extLst>
      <p:ext uri="{BB962C8B-B14F-4D97-AF65-F5344CB8AC3E}">
        <p14:creationId xmlns:p14="http://schemas.microsoft.com/office/powerpoint/2010/main" val="3838795455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00BB0-10CF-6043-BAFF-5D7D92F65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543EF8F-E354-1308-AE4C-7046A7B01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3792" y="451536"/>
            <a:ext cx="8102404" cy="837152"/>
          </a:xfrm>
        </p:spPr>
        <p:txBody>
          <a:bodyPr/>
          <a:lstStyle/>
          <a:p>
            <a:pPr algn="ctr"/>
            <a:r>
              <a:rPr lang="en-US" altLang="en-US" sz="3200" dirty="0"/>
              <a:t>2025/26 Storage Forecast:</a:t>
            </a:r>
            <a:br>
              <a:rPr lang="en-US" altLang="en-US" sz="3200" dirty="0"/>
            </a:br>
            <a:r>
              <a:rPr lang="en-US" altLang="en-US" sz="800" dirty="0"/>
              <a:t> </a:t>
            </a:r>
            <a:br>
              <a:rPr lang="en-US" altLang="en-US" sz="2800" dirty="0"/>
            </a:br>
            <a:r>
              <a:rPr lang="en-US" altLang="en-US" sz="2400" dirty="0"/>
              <a:t>Nov.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EBRR increases to 25 cfs; Dec.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BW release</a:t>
            </a:r>
          </a:p>
        </p:txBody>
      </p:sp>
      <p:sp>
        <p:nvSpPr>
          <p:cNvPr id="9220" name="TextBox 1">
            <a:extLst>
              <a:ext uri="{FF2B5EF4-FFF2-40B4-BE49-F238E27FC236}">
                <a16:creationId xmlns:a16="http://schemas.microsoft.com/office/drawing/2014/main" id="{67ABBA65-B9C6-474B-2FDA-B6FEF2645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93" y="6166954"/>
            <a:ext cx="7420877" cy="5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Assumptions: EBRR @ 5 cfs until Sept. 30</a:t>
            </a:r>
            <a:r>
              <a:rPr kumimoji="0" lang="en-US" alt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th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, then 25 cfs for remainder of variance; Block water release: 2.5 TAF starting Dec. 1</a:t>
            </a:r>
            <a:r>
              <a:rPr kumimoji="0" lang="en-US" alt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st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; Post-Oct. 1</a:t>
            </a:r>
            <a:r>
              <a:rPr kumimoji="0" lang="en-US" alt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st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, Variance ends &gt;36 TAF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7F42C271-0744-8E6E-4369-E6884716A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24124"/>
            <a:ext cx="9144000" cy="449987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2892B21-3D11-80BD-8E93-D56AC6A7A0AB}"/>
              </a:ext>
            </a:extLst>
          </p:cNvPr>
          <p:cNvSpPr txBox="1"/>
          <p:nvPr/>
        </p:nvSpPr>
        <p:spPr>
          <a:xfrm>
            <a:off x="7286568" y="2315252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1902’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088B5D-3776-3F18-7EE5-1A7D59C3353E}"/>
              </a:ext>
            </a:extLst>
          </p:cNvPr>
          <p:cNvSpPr txBox="1"/>
          <p:nvPr/>
        </p:nvSpPr>
        <p:spPr>
          <a:xfrm>
            <a:off x="7286568" y="2824883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1897’</a:t>
            </a:r>
          </a:p>
        </p:txBody>
      </p:sp>
      <p:sp>
        <p:nvSpPr>
          <p:cNvPr id="7168" name="TextBox 7167">
            <a:extLst>
              <a:ext uri="{FF2B5EF4-FFF2-40B4-BE49-F238E27FC236}">
                <a16:creationId xmlns:a16="http://schemas.microsoft.com/office/drawing/2014/main" id="{DDC3F83E-6C7D-B245-DC6A-120C77A858DB}"/>
              </a:ext>
            </a:extLst>
          </p:cNvPr>
          <p:cNvSpPr txBox="1"/>
          <p:nvPr/>
        </p:nvSpPr>
        <p:spPr>
          <a:xfrm>
            <a:off x="7278179" y="3326125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1891’</a:t>
            </a:r>
          </a:p>
        </p:txBody>
      </p:sp>
      <p:sp>
        <p:nvSpPr>
          <p:cNvPr id="7169" name="TextBox 7168">
            <a:extLst>
              <a:ext uri="{FF2B5EF4-FFF2-40B4-BE49-F238E27FC236}">
                <a16:creationId xmlns:a16="http://schemas.microsoft.com/office/drawing/2014/main" id="{B0C3E4A2-2919-3079-E7C1-E461059FB2AE}"/>
              </a:ext>
            </a:extLst>
          </p:cNvPr>
          <p:cNvSpPr txBox="1"/>
          <p:nvPr/>
        </p:nvSpPr>
        <p:spPr>
          <a:xfrm>
            <a:off x="7286568" y="3832348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1883’</a:t>
            </a:r>
          </a:p>
        </p:txBody>
      </p:sp>
      <p:sp>
        <p:nvSpPr>
          <p:cNvPr id="7171" name="TextBox 7170">
            <a:extLst>
              <a:ext uri="{FF2B5EF4-FFF2-40B4-BE49-F238E27FC236}">
                <a16:creationId xmlns:a16="http://schemas.microsoft.com/office/drawing/2014/main" id="{C3CD5A86-17F2-BC37-8531-7CEFF400EA24}"/>
              </a:ext>
            </a:extLst>
          </p:cNvPr>
          <p:cNvSpPr txBox="1"/>
          <p:nvPr/>
        </p:nvSpPr>
        <p:spPr>
          <a:xfrm>
            <a:off x="7286568" y="4324065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1875’</a:t>
            </a:r>
          </a:p>
        </p:txBody>
      </p:sp>
      <p:sp>
        <p:nvSpPr>
          <p:cNvPr id="7172" name="TextBox 7171">
            <a:extLst>
              <a:ext uri="{FF2B5EF4-FFF2-40B4-BE49-F238E27FC236}">
                <a16:creationId xmlns:a16="http://schemas.microsoft.com/office/drawing/2014/main" id="{21C0DCA1-2BEB-D329-CEA6-DA1C884C822F}"/>
              </a:ext>
            </a:extLst>
          </p:cNvPr>
          <p:cNvSpPr txBox="1"/>
          <p:nvPr/>
        </p:nvSpPr>
        <p:spPr>
          <a:xfrm>
            <a:off x="7292284" y="4819795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1861’</a:t>
            </a:r>
          </a:p>
        </p:txBody>
      </p:sp>
      <p:sp>
        <p:nvSpPr>
          <p:cNvPr id="7173" name="TextBox 7172">
            <a:extLst>
              <a:ext uri="{FF2B5EF4-FFF2-40B4-BE49-F238E27FC236}">
                <a16:creationId xmlns:a16="http://schemas.microsoft.com/office/drawing/2014/main" id="{132EB450-FC49-1C2E-A359-252BCE34C969}"/>
              </a:ext>
            </a:extLst>
          </p:cNvPr>
          <p:cNvSpPr txBox="1"/>
          <p:nvPr/>
        </p:nvSpPr>
        <p:spPr>
          <a:xfrm>
            <a:off x="7184630" y="2067191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Elevation</a:t>
            </a:r>
          </a:p>
        </p:txBody>
      </p:sp>
      <p:sp>
        <p:nvSpPr>
          <p:cNvPr id="7174" name="TextBox 7173">
            <a:extLst>
              <a:ext uri="{FF2B5EF4-FFF2-40B4-BE49-F238E27FC236}">
                <a16:creationId xmlns:a16="http://schemas.microsoft.com/office/drawing/2014/main" id="{61753E2D-D01D-DA25-1FF7-CC4ACC6D8AF9}"/>
              </a:ext>
            </a:extLst>
          </p:cNvPr>
          <p:cNvSpPr txBox="1"/>
          <p:nvPr/>
        </p:nvSpPr>
        <p:spPr>
          <a:xfrm>
            <a:off x="2803293" y="4585977"/>
            <a:ext cx="271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</a:rPr>
              <a:t>12/1:</a:t>
            </a:r>
            <a:r>
              <a:rPr lang="en-US" sz="1200" b="1" dirty="0">
                <a:solidFill>
                  <a:schemeClr val="bg2"/>
                </a:solidFill>
                <a:latin typeface="+mj-lt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</a:rPr>
              <a:t>Block water start</a:t>
            </a:r>
            <a:r>
              <a:rPr lang="en-US" sz="1200" b="1" dirty="0">
                <a:solidFill>
                  <a:schemeClr val="bg2"/>
                </a:solidFill>
                <a:latin typeface="+mj-lt"/>
              </a:rPr>
              <a:t> (2.5 TAF)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Arial Unicode MS" panose="020B0604020202020204" pitchFamily="34" charset="-128"/>
            </a:endParaRPr>
          </a:p>
        </p:txBody>
      </p:sp>
      <p:cxnSp>
        <p:nvCxnSpPr>
          <p:cNvPr id="7175" name="Straight Arrow Connector 7174">
            <a:extLst>
              <a:ext uri="{FF2B5EF4-FFF2-40B4-BE49-F238E27FC236}">
                <a16:creationId xmlns:a16="http://schemas.microsoft.com/office/drawing/2014/main" id="{3C173A0B-9849-0EB7-4896-DAB011D75DFC}"/>
              </a:ext>
            </a:extLst>
          </p:cNvPr>
          <p:cNvCxnSpPr/>
          <p:nvPr/>
        </p:nvCxnSpPr>
        <p:spPr bwMode="auto">
          <a:xfrm flipV="1">
            <a:off x="4969656" y="4298035"/>
            <a:ext cx="179782" cy="310896"/>
          </a:xfrm>
          <a:prstGeom prst="straightConnector1">
            <a:avLst/>
          </a:prstGeom>
          <a:solidFill>
            <a:schemeClr val="tx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6" name="TextBox 7175">
            <a:extLst>
              <a:ext uri="{FF2B5EF4-FFF2-40B4-BE49-F238E27FC236}">
                <a16:creationId xmlns:a16="http://schemas.microsoft.com/office/drawing/2014/main" id="{98D18507-C3E0-35A4-56EC-28A4A622726B}"/>
              </a:ext>
            </a:extLst>
          </p:cNvPr>
          <p:cNvSpPr txBox="1"/>
          <p:nvPr/>
        </p:nvSpPr>
        <p:spPr>
          <a:xfrm>
            <a:off x="4308545" y="2991583"/>
            <a:ext cx="8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Exit variance</a:t>
            </a:r>
          </a:p>
        </p:txBody>
      </p:sp>
      <p:cxnSp>
        <p:nvCxnSpPr>
          <p:cNvPr id="7177" name="Straight Arrow Connector 7176">
            <a:extLst>
              <a:ext uri="{FF2B5EF4-FFF2-40B4-BE49-F238E27FC236}">
                <a16:creationId xmlns:a16="http://schemas.microsoft.com/office/drawing/2014/main" id="{04634740-CB32-8B1C-8DAB-3DD1A86362A2}"/>
              </a:ext>
            </a:extLst>
          </p:cNvPr>
          <p:cNvCxnSpPr/>
          <p:nvPr/>
        </p:nvCxnSpPr>
        <p:spPr bwMode="auto">
          <a:xfrm flipH="1" flipV="1">
            <a:off x="4954836" y="3462398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8" name="Straight Arrow Connector 7177">
            <a:extLst>
              <a:ext uri="{FF2B5EF4-FFF2-40B4-BE49-F238E27FC236}">
                <a16:creationId xmlns:a16="http://schemas.microsoft.com/office/drawing/2014/main" id="{53F324EC-B8D1-78BD-BDB4-1007EE3F81BF}"/>
              </a:ext>
            </a:extLst>
          </p:cNvPr>
          <p:cNvCxnSpPr/>
          <p:nvPr/>
        </p:nvCxnSpPr>
        <p:spPr bwMode="auto">
          <a:xfrm flipH="1" flipV="1">
            <a:off x="5185321" y="3464784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9" name="TextBox 7178">
            <a:extLst>
              <a:ext uri="{FF2B5EF4-FFF2-40B4-BE49-F238E27FC236}">
                <a16:creationId xmlns:a16="http://schemas.microsoft.com/office/drawing/2014/main" id="{891648D2-19EA-2AD3-4C54-EAE1090185A6}"/>
              </a:ext>
            </a:extLst>
          </p:cNvPr>
          <p:cNvSpPr txBox="1"/>
          <p:nvPr/>
        </p:nvSpPr>
        <p:spPr>
          <a:xfrm>
            <a:off x="955033" y="3591980"/>
            <a:ext cx="174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8/4: Entered variance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(EBRR @ 5 cfs) and set PVID allotment</a:t>
            </a:r>
          </a:p>
        </p:txBody>
      </p:sp>
      <p:cxnSp>
        <p:nvCxnSpPr>
          <p:cNvPr id="7180" name="Straight Arrow Connector 7179">
            <a:extLst>
              <a:ext uri="{FF2B5EF4-FFF2-40B4-BE49-F238E27FC236}">
                <a16:creationId xmlns:a16="http://schemas.microsoft.com/office/drawing/2014/main" id="{0DC87D61-4226-C891-F6D2-7FA85DC61BA5}"/>
              </a:ext>
            </a:extLst>
          </p:cNvPr>
          <p:cNvCxnSpPr>
            <a:cxnSpLocks/>
          </p:cNvCxnSpPr>
          <p:nvPr/>
        </p:nvCxnSpPr>
        <p:spPr bwMode="auto">
          <a:xfrm flipV="1">
            <a:off x="2554826" y="3757908"/>
            <a:ext cx="508473" cy="137948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Straight Arrow Connector 7180">
            <a:extLst>
              <a:ext uri="{FF2B5EF4-FFF2-40B4-BE49-F238E27FC236}">
                <a16:creationId xmlns:a16="http://schemas.microsoft.com/office/drawing/2014/main" id="{8A9EA82D-5C7D-9BF8-5565-FE594884952B}"/>
              </a:ext>
            </a:extLst>
          </p:cNvPr>
          <p:cNvCxnSpPr/>
          <p:nvPr/>
        </p:nvCxnSpPr>
        <p:spPr bwMode="auto">
          <a:xfrm flipH="1" flipV="1">
            <a:off x="5782784" y="3463876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Straight Arrow Connector 7181">
            <a:extLst>
              <a:ext uri="{FF2B5EF4-FFF2-40B4-BE49-F238E27FC236}">
                <a16:creationId xmlns:a16="http://schemas.microsoft.com/office/drawing/2014/main" id="{F8C33592-29A1-A4A1-3695-DA4A9BFABD55}"/>
              </a:ext>
            </a:extLst>
          </p:cNvPr>
          <p:cNvCxnSpPr/>
          <p:nvPr/>
        </p:nvCxnSpPr>
        <p:spPr bwMode="auto">
          <a:xfrm flipH="1" flipV="1">
            <a:off x="6847599" y="3466262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3" name="Oval 7182">
            <a:extLst>
              <a:ext uri="{FF2B5EF4-FFF2-40B4-BE49-F238E27FC236}">
                <a16:creationId xmlns:a16="http://schemas.microsoft.com/office/drawing/2014/main" id="{5107F874-4838-9B48-9EC7-FA76A3F55EAC}"/>
              </a:ext>
            </a:extLst>
          </p:cNvPr>
          <p:cNvSpPr/>
          <p:nvPr/>
        </p:nvSpPr>
        <p:spPr bwMode="auto">
          <a:xfrm>
            <a:off x="4550604" y="4086265"/>
            <a:ext cx="73152" cy="73152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6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82AA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84" name="TextBox 7183">
            <a:extLst>
              <a:ext uri="{FF2B5EF4-FFF2-40B4-BE49-F238E27FC236}">
                <a16:creationId xmlns:a16="http://schemas.microsoft.com/office/drawing/2014/main" id="{2DBE8CEF-DA42-AF4B-A7CC-DCDC68462762}"/>
              </a:ext>
            </a:extLst>
          </p:cNvPr>
          <p:cNvSpPr txBox="1"/>
          <p:nvPr/>
        </p:nvSpPr>
        <p:spPr>
          <a:xfrm>
            <a:off x="3437220" y="2889233"/>
            <a:ext cx="803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00000"/>
                </a:solidFill>
                <a:latin typeface="+mn-lt"/>
              </a:rPr>
              <a:t>Oct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. </a:t>
            </a:r>
            <a:r>
              <a:rPr lang="en-US" sz="1200" u="sng" dirty="0">
                <a:solidFill>
                  <a:srgbClr val="000000"/>
                </a:solidFill>
                <a:latin typeface="+mn-lt"/>
              </a:rPr>
              <a:t>30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1,88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.2’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26.5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 TAF</a:t>
            </a:r>
          </a:p>
        </p:txBody>
      </p:sp>
      <p:cxnSp>
        <p:nvCxnSpPr>
          <p:cNvPr id="7185" name="Straight Arrow Connector 7184">
            <a:extLst>
              <a:ext uri="{FF2B5EF4-FFF2-40B4-BE49-F238E27FC236}">
                <a16:creationId xmlns:a16="http://schemas.microsoft.com/office/drawing/2014/main" id="{5D099F0F-617E-D31B-60DF-78CCC831AF99}"/>
              </a:ext>
            </a:extLst>
          </p:cNvPr>
          <p:cNvCxnSpPr>
            <a:cxnSpLocks/>
          </p:cNvCxnSpPr>
          <p:nvPr/>
        </p:nvCxnSpPr>
        <p:spPr bwMode="auto">
          <a:xfrm>
            <a:off x="3826626" y="3535564"/>
            <a:ext cx="693551" cy="537483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00060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6" name="Straight Arrow Connector 7185">
            <a:extLst>
              <a:ext uri="{FF2B5EF4-FFF2-40B4-BE49-F238E27FC236}">
                <a16:creationId xmlns:a16="http://schemas.microsoft.com/office/drawing/2014/main" id="{91A1C7B7-1E20-F53A-C8F3-B7E143580676}"/>
              </a:ext>
            </a:extLst>
          </p:cNvPr>
          <p:cNvCxnSpPr/>
          <p:nvPr/>
        </p:nvCxnSpPr>
        <p:spPr bwMode="auto">
          <a:xfrm flipV="1">
            <a:off x="3818332" y="4077556"/>
            <a:ext cx="251469" cy="162822"/>
          </a:xfrm>
          <a:prstGeom prst="straightConnector1">
            <a:avLst/>
          </a:prstGeom>
          <a:solidFill>
            <a:schemeClr val="tx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7" name="TextBox 7186">
            <a:extLst>
              <a:ext uri="{FF2B5EF4-FFF2-40B4-BE49-F238E27FC236}">
                <a16:creationId xmlns:a16="http://schemas.microsoft.com/office/drawing/2014/main" id="{BCFDC440-DD4E-2536-2A25-FCEBF781D1D8}"/>
              </a:ext>
            </a:extLst>
          </p:cNvPr>
          <p:cNvSpPr txBox="1"/>
          <p:nvPr/>
        </p:nvSpPr>
        <p:spPr>
          <a:xfrm>
            <a:off x="1680756" y="4181809"/>
            <a:ext cx="2415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</a:rPr>
              <a:t>10/1:</a:t>
            </a:r>
            <a:r>
              <a:rPr lang="en-US" sz="1200" b="1" dirty="0">
                <a:solidFill>
                  <a:srgbClr val="00B050"/>
                </a:solidFill>
                <a:latin typeface="+mj-lt"/>
              </a:rPr>
              <a:t> Updated elev-cap table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7189" name="TextBox 7188">
            <a:extLst>
              <a:ext uri="{FF2B5EF4-FFF2-40B4-BE49-F238E27FC236}">
                <a16:creationId xmlns:a16="http://schemas.microsoft.com/office/drawing/2014/main" id="{AD4DA705-B2AB-DFD0-772D-72201C2D9087}"/>
              </a:ext>
            </a:extLst>
          </p:cNvPr>
          <p:cNvSpPr txBox="1"/>
          <p:nvPr/>
        </p:nvSpPr>
        <p:spPr>
          <a:xfrm>
            <a:off x="2406480" y="4378392"/>
            <a:ext cx="2415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</a:rPr>
              <a:t>11/1: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</a:rPr>
              <a:t>EBRR increase to 25 cfs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Arial Unicode MS" panose="020B0604020202020204" pitchFamily="34" charset="-128"/>
            </a:endParaRPr>
          </a:p>
        </p:txBody>
      </p:sp>
      <p:cxnSp>
        <p:nvCxnSpPr>
          <p:cNvPr id="7190" name="Straight Arrow Connector 7189">
            <a:extLst>
              <a:ext uri="{FF2B5EF4-FFF2-40B4-BE49-F238E27FC236}">
                <a16:creationId xmlns:a16="http://schemas.microsoft.com/office/drawing/2014/main" id="{2A3471AA-3BA7-6BC8-461B-9A36ADA8AD61}"/>
              </a:ext>
            </a:extLst>
          </p:cNvPr>
          <p:cNvCxnSpPr/>
          <p:nvPr/>
        </p:nvCxnSpPr>
        <p:spPr bwMode="auto">
          <a:xfrm flipV="1">
            <a:off x="4451610" y="4171897"/>
            <a:ext cx="179782" cy="253105"/>
          </a:xfrm>
          <a:prstGeom prst="straightConnector1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47617893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C8DCD-7D09-48AA-D4ED-B2328BF82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5C9DCC3-DBD5-EE5F-2C0A-C865CE36A2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3792" y="451536"/>
            <a:ext cx="8102404" cy="837152"/>
          </a:xfrm>
        </p:spPr>
        <p:txBody>
          <a:bodyPr/>
          <a:lstStyle/>
          <a:p>
            <a:pPr algn="ctr"/>
            <a:r>
              <a:rPr lang="en-US" altLang="en-US" sz="3200" dirty="0"/>
              <a:t>2025/26 Storage Forecast:</a:t>
            </a:r>
            <a:br>
              <a:rPr lang="en-US" altLang="en-US" sz="3200" dirty="0"/>
            </a:br>
            <a:r>
              <a:rPr lang="en-US" altLang="en-US" sz="800" dirty="0"/>
              <a:t> </a:t>
            </a:r>
            <a:br>
              <a:rPr lang="en-US" altLang="en-US" sz="2800" dirty="0"/>
            </a:br>
            <a:r>
              <a:rPr lang="en-US" altLang="en-US" sz="2400" dirty="0"/>
              <a:t>EBRR remains at 5 cfs; Dec.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BW release</a:t>
            </a:r>
          </a:p>
        </p:txBody>
      </p:sp>
      <p:sp>
        <p:nvSpPr>
          <p:cNvPr id="9220" name="TextBox 1">
            <a:extLst>
              <a:ext uri="{FF2B5EF4-FFF2-40B4-BE49-F238E27FC236}">
                <a16:creationId xmlns:a16="http://schemas.microsoft.com/office/drawing/2014/main" id="{ADBE6257-AFA1-F289-5E6F-4B3698E64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93" y="6166954"/>
            <a:ext cx="7420877" cy="5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Assumptions: EBRR @ 5 cfs for remainder of variance; Block water release: 2.5 TAF starting Dec. 1</a:t>
            </a:r>
            <a:r>
              <a:rPr kumimoji="0" lang="en-US" alt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st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; Post-Oct. 1</a:t>
            </a:r>
            <a:r>
              <a:rPr kumimoji="0" lang="en-US" alt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st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, Variance ends &gt;36 TAF</a:t>
            </a:r>
          </a:p>
        </p:txBody>
      </p:sp>
      <p:pic>
        <p:nvPicPr>
          <p:cNvPr id="7186" name="Content Placeholder 7185">
            <a:extLst>
              <a:ext uri="{FF2B5EF4-FFF2-40B4-BE49-F238E27FC236}">
                <a16:creationId xmlns:a16="http://schemas.microsoft.com/office/drawing/2014/main" id="{7AC70FF0-88AE-5211-1F76-AC1380C28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32831"/>
            <a:ext cx="9144000" cy="4499872"/>
          </a:xfrm>
          <a:prstGeom prst="rect">
            <a:avLst/>
          </a:prstGeom>
        </p:spPr>
      </p:pic>
      <p:sp>
        <p:nvSpPr>
          <p:cNvPr id="7187" name="TextBox 7186">
            <a:extLst>
              <a:ext uri="{FF2B5EF4-FFF2-40B4-BE49-F238E27FC236}">
                <a16:creationId xmlns:a16="http://schemas.microsoft.com/office/drawing/2014/main" id="{59C93FA8-F014-4462-DA7B-817E841B19B4}"/>
              </a:ext>
            </a:extLst>
          </p:cNvPr>
          <p:cNvSpPr txBox="1"/>
          <p:nvPr/>
        </p:nvSpPr>
        <p:spPr>
          <a:xfrm>
            <a:off x="7286568" y="2315252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1902’</a:t>
            </a:r>
          </a:p>
        </p:txBody>
      </p:sp>
      <p:sp>
        <p:nvSpPr>
          <p:cNvPr id="7188" name="TextBox 7187">
            <a:extLst>
              <a:ext uri="{FF2B5EF4-FFF2-40B4-BE49-F238E27FC236}">
                <a16:creationId xmlns:a16="http://schemas.microsoft.com/office/drawing/2014/main" id="{C54AD40F-0C79-2A02-97A8-89E0F1EB65D5}"/>
              </a:ext>
            </a:extLst>
          </p:cNvPr>
          <p:cNvSpPr txBox="1"/>
          <p:nvPr/>
        </p:nvSpPr>
        <p:spPr>
          <a:xfrm>
            <a:off x="7286568" y="2824883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1897’</a:t>
            </a:r>
          </a:p>
        </p:txBody>
      </p:sp>
      <p:sp>
        <p:nvSpPr>
          <p:cNvPr id="7189" name="TextBox 7188">
            <a:extLst>
              <a:ext uri="{FF2B5EF4-FFF2-40B4-BE49-F238E27FC236}">
                <a16:creationId xmlns:a16="http://schemas.microsoft.com/office/drawing/2014/main" id="{470D454D-7E68-F2F9-10E9-7BECB9FF4014}"/>
              </a:ext>
            </a:extLst>
          </p:cNvPr>
          <p:cNvSpPr txBox="1"/>
          <p:nvPr/>
        </p:nvSpPr>
        <p:spPr>
          <a:xfrm>
            <a:off x="7278179" y="3326125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1891’</a:t>
            </a:r>
          </a:p>
        </p:txBody>
      </p:sp>
      <p:sp>
        <p:nvSpPr>
          <p:cNvPr id="7190" name="TextBox 7189">
            <a:extLst>
              <a:ext uri="{FF2B5EF4-FFF2-40B4-BE49-F238E27FC236}">
                <a16:creationId xmlns:a16="http://schemas.microsoft.com/office/drawing/2014/main" id="{38F52718-7570-79FD-766B-ED1153B49621}"/>
              </a:ext>
            </a:extLst>
          </p:cNvPr>
          <p:cNvSpPr txBox="1"/>
          <p:nvPr/>
        </p:nvSpPr>
        <p:spPr>
          <a:xfrm>
            <a:off x="7286568" y="3832348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1883’</a:t>
            </a:r>
          </a:p>
        </p:txBody>
      </p:sp>
      <p:sp>
        <p:nvSpPr>
          <p:cNvPr id="7191" name="TextBox 7190">
            <a:extLst>
              <a:ext uri="{FF2B5EF4-FFF2-40B4-BE49-F238E27FC236}">
                <a16:creationId xmlns:a16="http://schemas.microsoft.com/office/drawing/2014/main" id="{04A6A976-25DD-5EBE-99FE-2C35E58E79A2}"/>
              </a:ext>
            </a:extLst>
          </p:cNvPr>
          <p:cNvSpPr txBox="1"/>
          <p:nvPr/>
        </p:nvSpPr>
        <p:spPr>
          <a:xfrm>
            <a:off x="7286568" y="4324065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1875’</a:t>
            </a:r>
          </a:p>
        </p:txBody>
      </p:sp>
      <p:sp>
        <p:nvSpPr>
          <p:cNvPr id="7192" name="TextBox 7191">
            <a:extLst>
              <a:ext uri="{FF2B5EF4-FFF2-40B4-BE49-F238E27FC236}">
                <a16:creationId xmlns:a16="http://schemas.microsoft.com/office/drawing/2014/main" id="{BCD7F3F4-C823-DFBE-C97E-8212C10B64BD}"/>
              </a:ext>
            </a:extLst>
          </p:cNvPr>
          <p:cNvSpPr txBox="1"/>
          <p:nvPr/>
        </p:nvSpPr>
        <p:spPr>
          <a:xfrm>
            <a:off x="7292284" y="4819795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1861’</a:t>
            </a:r>
          </a:p>
        </p:txBody>
      </p:sp>
      <p:sp>
        <p:nvSpPr>
          <p:cNvPr id="7193" name="TextBox 7192">
            <a:extLst>
              <a:ext uri="{FF2B5EF4-FFF2-40B4-BE49-F238E27FC236}">
                <a16:creationId xmlns:a16="http://schemas.microsoft.com/office/drawing/2014/main" id="{40B71B91-2C8D-5D39-B4AA-77098F65C3B2}"/>
              </a:ext>
            </a:extLst>
          </p:cNvPr>
          <p:cNvSpPr txBox="1"/>
          <p:nvPr/>
        </p:nvSpPr>
        <p:spPr>
          <a:xfrm>
            <a:off x="7184630" y="2067191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Elevation</a:t>
            </a:r>
          </a:p>
        </p:txBody>
      </p:sp>
      <p:sp>
        <p:nvSpPr>
          <p:cNvPr id="7196" name="TextBox 7195">
            <a:extLst>
              <a:ext uri="{FF2B5EF4-FFF2-40B4-BE49-F238E27FC236}">
                <a16:creationId xmlns:a16="http://schemas.microsoft.com/office/drawing/2014/main" id="{1F267DBD-8DA1-FD85-771B-B66ED222DFA5}"/>
              </a:ext>
            </a:extLst>
          </p:cNvPr>
          <p:cNvSpPr txBox="1"/>
          <p:nvPr/>
        </p:nvSpPr>
        <p:spPr>
          <a:xfrm>
            <a:off x="4334334" y="3009339"/>
            <a:ext cx="8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Exit variance</a:t>
            </a:r>
          </a:p>
        </p:txBody>
      </p:sp>
      <p:cxnSp>
        <p:nvCxnSpPr>
          <p:cNvPr id="7197" name="Straight Arrow Connector 7196">
            <a:extLst>
              <a:ext uri="{FF2B5EF4-FFF2-40B4-BE49-F238E27FC236}">
                <a16:creationId xmlns:a16="http://schemas.microsoft.com/office/drawing/2014/main" id="{351EBA0B-99E6-7731-95CF-29B186143E9C}"/>
              </a:ext>
            </a:extLst>
          </p:cNvPr>
          <p:cNvCxnSpPr/>
          <p:nvPr/>
        </p:nvCxnSpPr>
        <p:spPr bwMode="auto">
          <a:xfrm flipH="1" flipV="1">
            <a:off x="4928202" y="3462398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98" name="Straight Arrow Connector 7197">
            <a:extLst>
              <a:ext uri="{FF2B5EF4-FFF2-40B4-BE49-F238E27FC236}">
                <a16:creationId xmlns:a16="http://schemas.microsoft.com/office/drawing/2014/main" id="{985826D0-E554-F4B5-9ED7-BE607B7A998B}"/>
              </a:ext>
            </a:extLst>
          </p:cNvPr>
          <p:cNvCxnSpPr/>
          <p:nvPr/>
        </p:nvCxnSpPr>
        <p:spPr bwMode="auto">
          <a:xfrm flipH="1" flipV="1">
            <a:off x="5167396" y="3464784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99" name="TextBox 7198">
            <a:extLst>
              <a:ext uri="{FF2B5EF4-FFF2-40B4-BE49-F238E27FC236}">
                <a16:creationId xmlns:a16="http://schemas.microsoft.com/office/drawing/2014/main" id="{B50CADA0-2C56-1699-C34F-2D5800909947}"/>
              </a:ext>
            </a:extLst>
          </p:cNvPr>
          <p:cNvSpPr txBox="1"/>
          <p:nvPr/>
        </p:nvSpPr>
        <p:spPr>
          <a:xfrm>
            <a:off x="955033" y="3591980"/>
            <a:ext cx="174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8/4: Entered variance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(EBRR @ 5 cfs) and set PVID allotment</a:t>
            </a:r>
          </a:p>
        </p:txBody>
      </p:sp>
      <p:cxnSp>
        <p:nvCxnSpPr>
          <p:cNvPr id="9216" name="Straight Arrow Connector 9215">
            <a:extLst>
              <a:ext uri="{FF2B5EF4-FFF2-40B4-BE49-F238E27FC236}">
                <a16:creationId xmlns:a16="http://schemas.microsoft.com/office/drawing/2014/main" id="{DF6FAC2B-542E-6FD1-9765-55A0D27C84B4}"/>
              </a:ext>
            </a:extLst>
          </p:cNvPr>
          <p:cNvCxnSpPr>
            <a:cxnSpLocks/>
          </p:cNvCxnSpPr>
          <p:nvPr/>
        </p:nvCxnSpPr>
        <p:spPr bwMode="auto">
          <a:xfrm flipV="1">
            <a:off x="2554826" y="3757908"/>
            <a:ext cx="508473" cy="137948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7" name="Straight Arrow Connector 9216">
            <a:extLst>
              <a:ext uri="{FF2B5EF4-FFF2-40B4-BE49-F238E27FC236}">
                <a16:creationId xmlns:a16="http://schemas.microsoft.com/office/drawing/2014/main" id="{E43D2075-C328-DEAC-C03B-C2F2713E80DE}"/>
              </a:ext>
            </a:extLst>
          </p:cNvPr>
          <p:cNvCxnSpPr/>
          <p:nvPr/>
        </p:nvCxnSpPr>
        <p:spPr bwMode="auto">
          <a:xfrm flipH="1" flipV="1">
            <a:off x="5702041" y="3463876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Arrow Connector 9217">
            <a:extLst>
              <a:ext uri="{FF2B5EF4-FFF2-40B4-BE49-F238E27FC236}">
                <a16:creationId xmlns:a16="http://schemas.microsoft.com/office/drawing/2014/main" id="{0B3AEBE4-4EF2-EF59-3BB4-44E50E19CCE1}"/>
              </a:ext>
            </a:extLst>
          </p:cNvPr>
          <p:cNvCxnSpPr/>
          <p:nvPr/>
        </p:nvCxnSpPr>
        <p:spPr bwMode="auto">
          <a:xfrm flipH="1" flipV="1">
            <a:off x="6695494" y="3466262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9" name="Straight Arrow Connector 9218">
            <a:extLst>
              <a:ext uri="{FF2B5EF4-FFF2-40B4-BE49-F238E27FC236}">
                <a16:creationId xmlns:a16="http://schemas.microsoft.com/office/drawing/2014/main" id="{ECAD32E0-7358-170D-541E-5D246AED2F7C}"/>
              </a:ext>
            </a:extLst>
          </p:cNvPr>
          <p:cNvCxnSpPr/>
          <p:nvPr/>
        </p:nvCxnSpPr>
        <p:spPr bwMode="auto">
          <a:xfrm flipV="1">
            <a:off x="3818332" y="4077556"/>
            <a:ext cx="251469" cy="162822"/>
          </a:xfrm>
          <a:prstGeom prst="straightConnector1">
            <a:avLst/>
          </a:prstGeom>
          <a:solidFill>
            <a:schemeClr val="tx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TextBox 9220">
            <a:extLst>
              <a:ext uri="{FF2B5EF4-FFF2-40B4-BE49-F238E27FC236}">
                <a16:creationId xmlns:a16="http://schemas.microsoft.com/office/drawing/2014/main" id="{D47CD106-265A-F858-8655-2D1D89AD5BF2}"/>
              </a:ext>
            </a:extLst>
          </p:cNvPr>
          <p:cNvSpPr txBox="1"/>
          <p:nvPr/>
        </p:nvSpPr>
        <p:spPr>
          <a:xfrm>
            <a:off x="1680756" y="4181809"/>
            <a:ext cx="2415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</a:rPr>
              <a:t>10/1:</a:t>
            </a:r>
            <a:r>
              <a:rPr lang="en-US" sz="1200" b="1" dirty="0">
                <a:solidFill>
                  <a:srgbClr val="00B050"/>
                </a:solidFill>
                <a:latin typeface="+mj-lt"/>
              </a:rPr>
              <a:t> Updated elev-cap table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9227" name="TextBox 9226">
            <a:extLst>
              <a:ext uri="{FF2B5EF4-FFF2-40B4-BE49-F238E27FC236}">
                <a16:creationId xmlns:a16="http://schemas.microsoft.com/office/drawing/2014/main" id="{5423BEFD-D66A-F5FE-925B-BDD8919F460B}"/>
              </a:ext>
            </a:extLst>
          </p:cNvPr>
          <p:cNvSpPr txBox="1"/>
          <p:nvPr/>
        </p:nvSpPr>
        <p:spPr>
          <a:xfrm>
            <a:off x="2785875" y="4568559"/>
            <a:ext cx="271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</a:rPr>
              <a:t>12/1:</a:t>
            </a:r>
            <a:r>
              <a:rPr lang="en-US" sz="1200" b="1" dirty="0">
                <a:solidFill>
                  <a:schemeClr val="bg2"/>
                </a:solidFill>
                <a:latin typeface="+mj-lt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</a:rPr>
              <a:t>Block water start</a:t>
            </a:r>
            <a:r>
              <a:rPr lang="en-US" sz="1200" b="1" dirty="0">
                <a:solidFill>
                  <a:schemeClr val="bg2"/>
                </a:solidFill>
                <a:latin typeface="+mj-lt"/>
              </a:rPr>
              <a:t> (2.5 TAF)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Arial Unicode MS" panose="020B0604020202020204" pitchFamily="34" charset="-128"/>
            </a:endParaRPr>
          </a:p>
        </p:txBody>
      </p:sp>
      <p:cxnSp>
        <p:nvCxnSpPr>
          <p:cNvPr id="9228" name="Straight Arrow Connector 9227">
            <a:extLst>
              <a:ext uri="{FF2B5EF4-FFF2-40B4-BE49-F238E27FC236}">
                <a16:creationId xmlns:a16="http://schemas.microsoft.com/office/drawing/2014/main" id="{9DF8A5A8-C9AD-B3BA-51A8-A12BCD0DA83F}"/>
              </a:ext>
            </a:extLst>
          </p:cNvPr>
          <p:cNvCxnSpPr/>
          <p:nvPr/>
        </p:nvCxnSpPr>
        <p:spPr bwMode="auto">
          <a:xfrm flipV="1">
            <a:off x="4960947" y="4254490"/>
            <a:ext cx="179782" cy="347472"/>
          </a:xfrm>
          <a:prstGeom prst="straightConnector1">
            <a:avLst/>
          </a:prstGeom>
          <a:solidFill>
            <a:schemeClr val="tx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656F379C-1ECD-B9EF-3C32-40F007B26ABF}"/>
              </a:ext>
            </a:extLst>
          </p:cNvPr>
          <p:cNvSpPr/>
          <p:nvPr/>
        </p:nvSpPr>
        <p:spPr bwMode="auto">
          <a:xfrm>
            <a:off x="4550604" y="4094891"/>
            <a:ext cx="73152" cy="73152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6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82AA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11D4A-B73F-16ED-01E5-38E808AB2503}"/>
              </a:ext>
            </a:extLst>
          </p:cNvPr>
          <p:cNvSpPr txBox="1"/>
          <p:nvPr/>
        </p:nvSpPr>
        <p:spPr>
          <a:xfrm>
            <a:off x="3437220" y="2889233"/>
            <a:ext cx="803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00000"/>
                </a:solidFill>
                <a:latin typeface="+mn-lt"/>
              </a:rPr>
              <a:t>Oct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. </a:t>
            </a:r>
            <a:r>
              <a:rPr lang="en-US" sz="1200" u="sng" dirty="0">
                <a:solidFill>
                  <a:srgbClr val="000000"/>
                </a:solidFill>
                <a:latin typeface="+mn-lt"/>
              </a:rPr>
              <a:t>30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1,88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.2’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26.5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 TAF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B5DD06-B576-5FCF-2191-2942C21933ED}"/>
              </a:ext>
            </a:extLst>
          </p:cNvPr>
          <p:cNvCxnSpPr>
            <a:cxnSpLocks/>
          </p:cNvCxnSpPr>
          <p:nvPr/>
        </p:nvCxnSpPr>
        <p:spPr bwMode="auto">
          <a:xfrm>
            <a:off x="3826626" y="3535564"/>
            <a:ext cx="693551" cy="537483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00060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88950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9B816-9D19-8D10-4259-48D3F2487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E07046A-B55A-6F99-45DD-2FEAAB512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3792" y="451536"/>
            <a:ext cx="8102404" cy="837152"/>
          </a:xfrm>
        </p:spPr>
        <p:txBody>
          <a:bodyPr/>
          <a:lstStyle/>
          <a:p>
            <a:pPr algn="ctr"/>
            <a:r>
              <a:rPr lang="en-US" altLang="en-US" sz="3200" dirty="0"/>
              <a:t>2025/26 Storage Forecast:</a:t>
            </a:r>
            <a:br>
              <a:rPr lang="en-US" altLang="en-US" sz="3200" dirty="0"/>
            </a:br>
            <a:r>
              <a:rPr lang="en-US" altLang="en-US" sz="800" dirty="0"/>
              <a:t> </a:t>
            </a:r>
            <a:br>
              <a:rPr lang="en-US" altLang="en-US" sz="2800" dirty="0"/>
            </a:br>
            <a:r>
              <a:rPr lang="en-US" altLang="en-US" sz="2400" dirty="0"/>
              <a:t>Nov.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EBRR increases to 25 cfs; No BW release</a:t>
            </a:r>
          </a:p>
        </p:txBody>
      </p:sp>
      <p:sp>
        <p:nvSpPr>
          <p:cNvPr id="9220" name="TextBox 1">
            <a:extLst>
              <a:ext uri="{FF2B5EF4-FFF2-40B4-BE49-F238E27FC236}">
                <a16:creationId xmlns:a16="http://schemas.microsoft.com/office/drawing/2014/main" id="{421A9A7F-89AB-CE4B-4709-AF0F43F33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93" y="6166954"/>
            <a:ext cx="7420877" cy="5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Assumptions: EBRR @ 5 cfs until Sept. 30</a:t>
            </a:r>
            <a:r>
              <a:rPr kumimoji="0" lang="en-US" alt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th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, then 25 cfs for remainder of variance; No December Block water release; Post-Oct. 1</a:t>
            </a:r>
            <a:r>
              <a:rPr kumimoji="0" lang="en-US" alt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st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, Variance ends &gt;36 TAF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D2A52D6-00C6-985C-499A-1BFF9C0DB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25934"/>
            <a:ext cx="9144000" cy="44998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6929F2-2866-11C5-54C3-5D97B2694A76}"/>
              </a:ext>
            </a:extLst>
          </p:cNvPr>
          <p:cNvSpPr txBox="1"/>
          <p:nvPr/>
        </p:nvSpPr>
        <p:spPr>
          <a:xfrm>
            <a:off x="7286568" y="2315252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1902’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7DBF62-9778-B75D-61DB-BCA587840258}"/>
              </a:ext>
            </a:extLst>
          </p:cNvPr>
          <p:cNvSpPr txBox="1"/>
          <p:nvPr/>
        </p:nvSpPr>
        <p:spPr>
          <a:xfrm>
            <a:off x="7286568" y="2824883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1897’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FDAFE2-EC61-E141-D9A4-B42A2E0320BD}"/>
              </a:ext>
            </a:extLst>
          </p:cNvPr>
          <p:cNvSpPr txBox="1"/>
          <p:nvPr/>
        </p:nvSpPr>
        <p:spPr>
          <a:xfrm>
            <a:off x="7278179" y="3326125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1891’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FB3744-ACCB-7AF0-5B13-012DE172EBB8}"/>
              </a:ext>
            </a:extLst>
          </p:cNvPr>
          <p:cNvSpPr txBox="1"/>
          <p:nvPr/>
        </p:nvSpPr>
        <p:spPr>
          <a:xfrm>
            <a:off x="7286568" y="3832348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1883’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CC514-AF84-BE8B-A87B-279D5CD95A83}"/>
              </a:ext>
            </a:extLst>
          </p:cNvPr>
          <p:cNvSpPr txBox="1"/>
          <p:nvPr/>
        </p:nvSpPr>
        <p:spPr>
          <a:xfrm>
            <a:off x="7286568" y="4324065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1875’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F8FB45-2A1C-9F44-DFDA-43F5C9CC367D}"/>
              </a:ext>
            </a:extLst>
          </p:cNvPr>
          <p:cNvSpPr txBox="1"/>
          <p:nvPr/>
        </p:nvSpPr>
        <p:spPr>
          <a:xfrm>
            <a:off x="7292284" y="4819795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1861’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C1F29B-42A7-BB28-8BFF-D9034CD73DD2}"/>
              </a:ext>
            </a:extLst>
          </p:cNvPr>
          <p:cNvSpPr txBox="1"/>
          <p:nvPr/>
        </p:nvSpPr>
        <p:spPr>
          <a:xfrm>
            <a:off x="7184630" y="2067191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Elevation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C875EC-AE90-B8A3-B48A-6329F30D55C6}"/>
              </a:ext>
            </a:extLst>
          </p:cNvPr>
          <p:cNvSpPr txBox="1"/>
          <p:nvPr/>
        </p:nvSpPr>
        <p:spPr>
          <a:xfrm>
            <a:off x="4265169" y="3009339"/>
            <a:ext cx="8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Exit variance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9D4B13-EE55-B2E4-AECF-A6B3664B64DD}"/>
              </a:ext>
            </a:extLst>
          </p:cNvPr>
          <p:cNvCxnSpPr/>
          <p:nvPr/>
        </p:nvCxnSpPr>
        <p:spPr bwMode="auto">
          <a:xfrm flipH="1" flipV="1">
            <a:off x="4850328" y="3462398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ED1F39-FEDA-F320-CA14-1AE6DCAFB44A}"/>
              </a:ext>
            </a:extLst>
          </p:cNvPr>
          <p:cNvCxnSpPr/>
          <p:nvPr/>
        </p:nvCxnSpPr>
        <p:spPr bwMode="auto">
          <a:xfrm flipH="1" flipV="1">
            <a:off x="5124358" y="3464784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61E3B92-5210-7A93-61BE-E46687E70481}"/>
              </a:ext>
            </a:extLst>
          </p:cNvPr>
          <p:cNvSpPr txBox="1"/>
          <p:nvPr/>
        </p:nvSpPr>
        <p:spPr>
          <a:xfrm>
            <a:off x="955033" y="3591980"/>
            <a:ext cx="174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8/4: Entered variance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(EBRR @ 5 cfs) and set PVID allotment</a:t>
            </a:r>
          </a:p>
        </p:txBody>
      </p:sp>
      <p:cxnSp>
        <p:nvCxnSpPr>
          <p:cNvPr id="7180" name="Straight Arrow Connector 7179">
            <a:extLst>
              <a:ext uri="{FF2B5EF4-FFF2-40B4-BE49-F238E27FC236}">
                <a16:creationId xmlns:a16="http://schemas.microsoft.com/office/drawing/2014/main" id="{3F695B0C-8EDD-4FFC-2E56-080CE3D5BFF4}"/>
              </a:ext>
            </a:extLst>
          </p:cNvPr>
          <p:cNvCxnSpPr>
            <a:cxnSpLocks/>
          </p:cNvCxnSpPr>
          <p:nvPr/>
        </p:nvCxnSpPr>
        <p:spPr bwMode="auto">
          <a:xfrm flipV="1">
            <a:off x="2554826" y="3757908"/>
            <a:ext cx="508473" cy="137948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Straight Arrow Connector 7180">
            <a:extLst>
              <a:ext uri="{FF2B5EF4-FFF2-40B4-BE49-F238E27FC236}">
                <a16:creationId xmlns:a16="http://schemas.microsoft.com/office/drawing/2014/main" id="{CC661890-D98B-5F9A-C411-4BAE8AE253DE}"/>
              </a:ext>
            </a:extLst>
          </p:cNvPr>
          <p:cNvCxnSpPr/>
          <p:nvPr/>
        </p:nvCxnSpPr>
        <p:spPr bwMode="auto">
          <a:xfrm flipH="1" flipV="1">
            <a:off x="5659675" y="3463876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2" name="Straight Arrow Connector 7181">
            <a:extLst>
              <a:ext uri="{FF2B5EF4-FFF2-40B4-BE49-F238E27FC236}">
                <a16:creationId xmlns:a16="http://schemas.microsoft.com/office/drawing/2014/main" id="{45E9410C-67FE-FBC8-17B1-65ADB5BCD1C9}"/>
              </a:ext>
            </a:extLst>
          </p:cNvPr>
          <p:cNvCxnSpPr/>
          <p:nvPr/>
        </p:nvCxnSpPr>
        <p:spPr bwMode="auto">
          <a:xfrm flipH="1" flipV="1">
            <a:off x="6741570" y="3466262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4" name="TextBox 7183">
            <a:extLst>
              <a:ext uri="{FF2B5EF4-FFF2-40B4-BE49-F238E27FC236}">
                <a16:creationId xmlns:a16="http://schemas.microsoft.com/office/drawing/2014/main" id="{84D6C2C6-198C-457F-6804-DAEF150E778B}"/>
              </a:ext>
            </a:extLst>
          </p:cNvPr>
          <p:cNvSpPr txBox="1"/>
          <p:nvPr/>
        </p:nvSpPr>
        <p:spPr>
          <a:xfrm>
            <a:off x="2406480" y="4387101"/>
            <a:ext cx="2415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</a:rPr>
              <a:t>11/1: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</a:rPr>
              <a:t>EBRR increase to 25 cfs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Arial Unicode MS" panose="020B0604020202020204" pitchFamily="34" charset="-128"/>
            </a:endParaRPr>
          </a:p>
        </p:txBody>
      </p:sp>
      <p:cxnSp>
        <p:nvCxnSpPr>
          <p:cNvPr id="7185" name="Straight Arrow Connector 7184">
            <a:extLst>
              <a:ext uri="{FF2B5EF4-FFF2-40B4-BE49-F238E27FC236}">
                <a16:creationId xmlns:a16="http://schemas.microsoft.com/office/drawing/2014/main" id="{0F9697CC-17B4-A008-378B-4963417CFE09}"/>
              </a:ext>
            </a:extLst>
          </p:cNvPr>
          <p:cNvCxnSpPr/>
          <p:nvPr/>
        </p:nvCxnSpPr>
        <p:spPr bwMode="auto">
          <a:xfrm flipV="1">
            <a:off x="4451610" y="4171897"/>
            <a:ext cx="179782" cy="253105"/>
          </a:xfrm>
          <a:prstGeom prst="straightConnector1">
            <a:avLst/>
          </a:prstGeom>
          <a:solidFill>
            <a:schemeClr val="tx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6" name="Straight Arrow Connector 7185">
            <a:extLst>
              <a:ext uri="{FF2B5EF4-FFF2-40B4-BE49-F238E27FC236}">
                <a16:creationId xmlns:a16="http://schemas.microsoft.com/office/drawing/2014/main" id="{9F7204EB-370C-8C42-9579-7F26B2A392A9}"/>
              </a:ext>
            </a:extLst>
          </p:cNvPr>
          <p:cNvCxnSpPr/>
          <p:nvPr/>
        </p:nvCxnSpPr>
        <p:spPr bwMode="auto">
          <a:xfrm flipV="1">
            <a:off x="3818332" y="4077556"/>
            <a:ext cx="251469" cy="162822"/>
          </a:xfrm>
          <a:prstGeom prst="straightConnector1">
            <a:avLst/>
          </a:prstGeom>
          <a:solidFill>
            <a:schemeClr val="tx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7" name="TextBox 7186">
            <a:extLst>
              <a:ext uri="{FF2B5EF4-FFF2-40B4-BE49-F238E27FC236}">
                <a16:creationId xmlns:a16="http://schemas.microsoft.com/office/drawing/2014/main" id="{EE8D8524-4A35-5C4B-5A6D-61D931A94BD1}"/>
              </a:ext>
            </a:extLst>
          </p:cNvPr>
          <p:cNvSpPr txBox="1"/>
          <p:nvPr/>
        </p:nvSpPr>
        <p:spPr>
          <a:xfrm>
            <a:off x="1680756" y="4181809"/>
            <a:ext cx="2415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</a:rPr>
              <a:t>10/1:</a:t>
            </a:r>
            <a:r>
              <a:rPr lang="en-US" sz="1200" b="1" dirty="0">
                <a:solidFill>
                  <a:srgbClr val="00B050"/>
                </a:solidFill>
                <a:latin typeface="+mj-lt"/>
              </a:rPr>
              <a:t> Updated elev-cap table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F69BDB-9119-5D84-B66C-DDF44B787250}"/>
              </a:ext>
            </a:extLst>
          </p:cNvPr>
          <p:cNvSpPr/>
          <p:nvPr/>
        </p:nvSpPr>
        <p:spPr bwMode="auto">
          <a:xfrm>
            <a:off x="4550604" y="4086265"/>
            <a:ext cx="73152" cy="73152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6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82AA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5B9FC-8784-61FB-0679-6FBC90AA3140}"/>
              </a:ext>
            </a:extLst>
          </p:cNvPr>
          <p:cNvSpPr txBox="1"/>
          <p:nvPr/>
        </p:nvSpPr>
        <p:spPr>
          <a:xfrm>
            <a:off x="3437220" y="2889233"/>
            <a:ext cx="803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00000"/>
                </a:solidFill>
                <a:latin typeface="+mn-lt"/>
              </a:rPr>
              <a:t>Oct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. </a:t>
            </a:r>
            <a:r>
              <a:rPr lang="en-US" sz="1200" u="sng" dirty="0">
                <a:solidFill>
                  <a:srgbClr val="000000"/>
                </a:solidFill>
                <a:latin typeface="+mn-lt"/>
              </a:rPr>
              <a:t>30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1,88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.2’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26.5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 TAF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3E5ED6-FDC5-F426-86CD-6B27EB8900E2}"/>
              </a:ext>
            </a:extLst>
          </p:cNvPr>
          <p:cNvCxnSpPr>
            <a:cxnSpLocks/>
          </p:cNvCxnSpPr>
          <p:nvPr/>
        </p:nvCxnSpPr>
        <p:spPr bwMode="auto">
          <a:xfrm>
            <a:off x="3826626" y="3535564"/>
            <a:ext cx="693551" cy="537483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00060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4095383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D4E46-2B08-3FD0-B8A4-C3BED6EF9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46FEAE5F-0AE8-1DE2-5F7C-DD2113D40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3792" y="451536"/>
            <a:ext cx="8102404" cy="837152"/>
          </a:xfrm>
        </p:spPr>
        <p:txBody>
          <a:bodyPr/>
          <a:lstStyle/>
          <a:p>
            <a:pPr algn="ctr"/>
            <a:r>
              <a:rPr lang="en-US" altLang="en-US" sz="3200" dirty="0"/>
              <a:t>2025/26 Storage Forecast:</a:t>
            </a:r>
            <a:br>
              <a:rPr lang="en-US" altLang="en-US" sz="3200" dirty="0"/>
            </a:br>
            <a:r>
              <a:rPr lang="en-US" altLang="en-US" sz="800" dirty="0"/>
              <a:t> </a:t>
            </a:r>
            <a:br>
              <a:rPr lang="en-US" altLang="en-US" sz="2800" dirty="0"/>
            </a:br>
            <a:r>
              <a:rPr lang="en-US" altLang="en-US" sz="2400" dirty="0"/>
              <a:t>EBRR remains at 5 cfs; No BW release</a:t>
            </a:r>
          </a:p>
        </p:txBody>
      </p:sp>
      <p:sp>
        <p:nvSpPr>
          <p:cNvPr id="9220" name="TextBox 1">
            <a:extLst>
              <a:ext uri="{FF2B5EF4-FFF2-40B4-BE49-F238E27FC236}">
                <a16:creationId xmlns:a16="http://schemas.microsoft.com/office/drawing/2014/main" id="{7AE608A8-D797-9C99-B22D-8161D37EF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393" y="6166954"/>
            <a:ext cx="7420877" cy="5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Assumptions: EBRR @ 5 cfs for remainder of variance; No December Block water release; Post-Oct. 1</a:t>
            </a:r>
            <a:r>
              <a:rPr kumimoji="0" lang="en-US" altLang="en-US" sz="1100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st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, Variance ends &gt;36 TAF</a:t>
            </a:r>
          </a:p>
        </p:txBody>
      </p:sp>
      <p:pic>
        <p:nvPicPr>
          <p:cNvPr id="7188" name="Content Placeholder 7187">
            <a:extLst>
              <a:ext uri="{FF2B5EF4-FFF2-40B4-BE49-F238E27FC236}">
                <a16:creationId xmlns:a16="http://schemas.microsoft.com/office/drawing/2014/main" id="{E73DABEF-BA3F-4D6A-2BF2-C4F26D18F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34644"/>
            <a:ext cx="9144000" cy="4499872"/>
          </a:xfrm>
          <a:prstGeom prst="rect">
            <a:avLst/>
          </a:prstGeom>
        </p:spPr>
      </p:pic>
      <p:sp>
        <p:nvSpPr>
          <p:cNvPr id="7189" name="TextBox 7188">
            <a:extLst>
              <a:ext uri="{FF2B5EF4-FFF2-40B4-BE49-F238E27FC236}">
                <a16:creationId xmlns:a16="http://schemas.microsoft.com/office/drawing/2014/main" id="{A89720A8-F097-919B-BAB4-75FF5CDCD9D8}"/>
              </a:ext>
            </a:extLst>
          </p:cNvPr>
          <p:cNvSpPr txBox="1"/>
          <p:nvPr/>
        </p:nvSpPr>
        <p:spPr>
          <a:xfrm>
            <a:off x="7286568" y="2315252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1902’</a:t>
            </a:r>
          </a:p>
        </p:txBody>
      </p:sp>
      <p:sp>
        <p:nvSpPr>
          <p:cNvPr id="7190" name="TextBox 7189">
            <a:extLst>
              <a:ext uri="{FF2B5EF4-FFF2-40B4-BE49-F238E27FC236}">
                <a16:creationId xmlns:a16="http://schemas.microsoft.com/office/drawing/2014/main" id="{19B5E794-B07A-AE6E-3E0D-8AA231652580}"/>
              </a:ext>
            </a:extLst>
          </p:cNvPr>
          <p:cNvSpPr txBox="1"/>
          <p:nvPr/>
        </p:nvSpPr>
        <p:spPr>
          <a:xfrm>
            <a:off x="7286568" y="2824883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1897’</a:t>
            </a:r>
          </a:p>
        </p:txBody>
      </p:sp>
      <p:sp>
        <p:nvSpPr>
          <p:cNvPr id="7191" name="TextBox 7190">
            <a:extLst>
              <a:ext uri="{FF2B5EF4-FFF2-40B4-BE49-F238E27FC236}">
                <a16:creationId xmlns:a16="http://schemas.microsoft.com/office/drawing/2014/main" id="{04F5A19F-245D-2887-5FED-4C1E0AEE065F}"/>
              </a:ext>
            </a:extLst>
          </p:cNvPr>
          <p:cNvSpPr txBox="1"/>
          <p:nvPr/>
        </p:nvSpPr>
        <p:spPr>
          <a:xfrm>
            <a:off x="7278179" y="3326125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1891’</a:t>
            </a:r>
          </a:p>
        </p:txBody>
      </p:sp>
      <p:sp>
        <p:nvSpPr>
          <p:cNvPr id="7192" name="TextBox 7191">
            <a:extLst>
              <a:ext uri="{FF2B5EF4-FFF2-40B4-BE49-F238E27FC236}">
                <a16:creationId xmlns:a16="http://schemas.microsoft.com/office/drawing/2014/main" id="{EFE37860-A392-9115-AE08-90457E79056C}"/>
              </a:ext>
            </a:extLst>
          </p:cNvPr>
          <p:cNvSpPr txBox="1"/>
          <p:nvPr/>
        </p:nvSpPr>
        <p:spPr>
          <a:xfrm>
            <a:off x="7286568" y="3832348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1883’</a:t>
            </a:r>
          </a:p>
        </p:txBody>
      </p:sp>
      <p:sp>
        <p:nvSpPr>
          <p:cNvPr id="7193" name="TextBox 7192">
            <a:extLst>
              <a:ext uri="{FF2B5EF4-FFF2-40B4-BE49-F238E27FC236}">
                <a16:creationId xmlns:a16="http://schemas.microsoft.com/office/drawing/2014/main" id="{FBD2C3A9-8313-DB66-3F35-FB7B39B1DE51}"/>
              </a:ext>
            </a:extLst>
          </p:cNvPr>
          <p:cNvSpPr txBox="1"/>
          <p:nvPr/>
        </p:nvSpPr>
        <p:spPr>
          <a:xfrm>
            <a:off x="7286568" y="4324065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1875’</a:t>
            </a:r>
          </a:p>
        </p:txBody>
      </p:sp>
      <p:sp>
        <p:nvSpPr>
          <p:cNvPr id="7194" name="TextBox 7193">
            <a:extLst>
              <a:ext uri="{FF2B5EF4-FFF2-40B4-BE49-F238E27FC236}">
                <a16:creationId xmlns:a16="http://schemas.microsoft.com/office/drawing/2014/main" id="{C33CC288-F84D-59F2-1FF5-3F2D9C6ADA57}"/>
              </a:ext>
            </a:extLst>
          </p:cNvPr>
          <p:cNvSpPr txBox="1"/>
          <p:nvPr/>
        </p:nvSpPr>
        <p:spPr>
          <a:xfrm>
            <a:off x="7292284" y="4819795"/>
            <a:ext cx="5084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1861’</a:t>
            </a:r>
          </a:p>
        </p:txBody>
      </p:sp>
      <p:sp>
        <p:nvSpPr>
          <p:cNvPr id="7195" name="TextBox 7194">
            <a:extLst>
              <a:ext uri="{FF2B5EF4-FFF2-40B4-BE49-F238E27FC236}">
                <a16:creationId xmlns:a16="http://schemas.microsoft.com/office/drawing/2014/main" id="{77FC6E24-0A0F-D412-436A-E58F789DBB14}"/>
              </a:ext>
            </a:extLst>
          </p:cNvPr>
          <p:cNvSpPr txBox="1"/>
          <p:nvPr/>
        </p:nvSpPr>
        <p:spPr>
          <a:xfrm>
            <a:off x="7184630" y="2067191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Elevation</a:t>
            </a:r>
          </a:p>
        </p:txBody>
      </p:sp>
      <p:sp>
        <p:nvSpPr>
          <p:cNvPr id="9216" name="TextBox 9215">
            <a:extLst>
              <a:ext uri="{FF2B5EF4-FFF2-40B4-BE49-F238E27FC236}">
                <a16:creationId xmlns:a16="http://schemas.microsoft.com/office/drawing/2014/main" id="{6172018E-C88B-693B-4B2C-B4E6840CCEA5}"/>
              </a:ext>
            </a:extLst>
          </p:cNvPr>
          <p:cNvSpPr txBox="1"/>
          <p:nvPr/>
        </p:nvSpPr>
        <p:spPr>
          <a:xfrm>
            <a:off x="4300681" y="3009339"/>
            <a:ext cx="85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Exit variance</a:t>
            </a:r>
          </a:p>
        </p:txBody>
      </p:sp>
      <p:cxnSp>
        <p:nvCxnSpPr>
          <p:cNvPr id="9217" name="Straight Arrow Connector 9216">
            <a:extLst>
              <a:ext uri="{FF2B5EF4-FFF2-40B4-BE49-F238E27FC236}">
                <a16:creationId xmlns:a16="http://schemas.microsoft.com/office/drawing/2014/main" id="{A95C0978-72E2-1B09-54EC-49195081FF54}"/>
              </a:ext>
            </a:extLst>
          </p:cNvPr>
          <p:cNvCxnSpPr/>
          <p:nvPr/>
        </p:nvCxnSpPr>
        <p:spPr bwMode="auto">
          <a:xfrm flipH="1" flipV="1">
            <a:off x="4929385" y="3462398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18" name="Straight Arrow Connector 9217">
            <a:extLst>
              <a:ext uri="{FF2B5EF4-FFF2-40B4-BE49-F238E27FC236}">
                <a16:creationId xmlns:a16="http://schemas.microsoft.com/office/drawing/2014/main" id="{DCCD8AF0-025B-F365-3D00-530FF97A11E9}"/>
              </a:ext>
            </a:extLst>
          </p:cNvPr>
          <p:cNvCxnSpPr/>
          <p:nvPr/>
        </p:nvCxnSpPr>
        <p:spPr bwMode="auto">
          <a:xfrm flipH="1" flipV="1">
            <a:off x="5159870" y="3464784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19" name="TextBox 9218">
            <a:extLst>
              <a:ext uri="{FF2B5EF4-FFF2-40B4-BE49-F238E27FC236}">
                <a16:creationId xmlns:a16="http://schemas.microsoft.com/office/drawing/2014/main" id="{5233A397-E9B7-215F-8E83-3DD6DA071821}"/>
              </a:ext>
            </a:extLst>
          </p:cNvPr>
          <p:cNvSpPr txBox="1"/>
          <p:nvPr/>
        </p:nvSpPr>
        <p:spPr>
          <a:xfrm>
            <a:off x="955033" y="3591980"/>
            <a:ext cx="174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8/4: Entered variance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</a:rPr>
              <a:t>(EBRR @ 5 cfs) and set PVID allotment</a:t>
            </a:r>
          </a:p>
        </p:txBody>
      </p:sp>
      <p:cxnSp>
        <p:nvCxnSpPr>
          <p:cNvPr id="9221" name="Straight Arrow Connector 9220">
            <a:extLst>
              <a:ext uri="{FF2B5EF4-FFF2-40B4-BE49-F238E27FC236}">
                <a16:creationId xmlns:a16="http://schemas.microsoft.com/office/drawing/2014/main" id="{2FCC4101-C8CC-B181-392F-814D369AF8B1}"/>
              </a:ext>
            </a:extLst>
          </p:cNvPr>
          <p:cNvCxnSpPr>
            <a:cxnSpLocks/>
          </p:cNvCxnSpPr>
          <p:nvPr/>
        </p:nvCxnSpPr>
        <p:spPr bwMode="auto">
          <a:xfrm flipV="1">
            <a:off x="2554826" y="3757908"/>
            <a:ext cx="508473" cy="137948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2" name="Straight Arrow Connector 9221">
            <a:extLst>
              <a:ext uri="{FF2B5EF4-FFF2-40B4-BE49-F238E27FC236}">
                <a16:creationId xmlns:a16="http://schemas.microsoft.com/office/drawing/2014/main" id="{187A61D8-9A8B-2C68-EEA6-5813F2657F1E}"/>
              </a:ext>
            </a:extLst>
          </p:cNvPr>
          <p:cNvCxnSpPr/>
          <p:nvPr/>
        </p:nvCxnSpPr>
        <p:spPr bwMode="auto">
          <a:xfrm flipH="1" flipV="1">
            <a:off x="5623324" y="3463876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3" name="Straight Arrow Connector 9222">
            <a:extLst>
              <a:ext uri="{FF2B5EF4-FFF2-40B4-BE49-F238E27FC236}">
                <a16:creationId xmlns:a16="http://schemas.microsoft.com/office/drawing/2014/main" id="{E5639AC1-D627-D6E6-6898-B73F9322AA37}"/>
              </a:ext>
            </a:extLst>
          </p:cNvPr>
          <p:cNvCxnSpPr/>
          <p:nvPr/>
        </p:nvCxnSpPr>
        <p:spPr bwMode="auto">
          <a:xfrm flipH="1" flipV="1">
            <a:off x="6617284" y="3466262"/>
            <a:ext cx="0" cy="164592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7" name="Straight Arrow Connector 9226">
            <a:extLst>
              <a:ext uri="{FF2B5EF4-FFF2-40B4-BE49-F238E27FC236}">
                <a16:creationId xmlns:a16="http://schemas.microsoft.com/office/drawing/2014/main" id="{8DCEA4EC-1E15-11B4-14B1-20CFDDFC921A}"/>
              </a:ext>
            </a:extLst>
          </p:cNvPr>
          <p:cNvCxnSpPr/>
          <p:nvPr/>
        </p:nvCxnSpPr>
        <p:spPr bwMode="auto">
          <a:xfrm flipV="1">
            <a:off x="3818332" y="4077556"/>
            <a:ext cx="251469" cy="162822"/>
          </a:xfrm>
          <a:prstGeom prst="straightConnector1">
            <a:avLst/>
          </a:prstGeom>
          <a:solidFill>
            <a:schemeClr val="tx1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8" name="TextBox 9227">
            <a:extLst>
              <a:ext uri="{FF2B5EF4-FFF2-40B4-BE49-F238E27FC236}">
                <a16:creationId xmlns:a16="http://schemas.microsoft.com/office/drawing/2014/main" id="{8BB7BB52-595A-EBAB-C3AD-560E6646C651}"/>
              </a:ext>
            </a:extLst>
          </p:cNvPr>
          <p:cNvSpPr txBox="1"/>
          <p:nvPr/>
        </p:nvSpPr>
        <p:spPr>
          <a:xfrm>
            <a:off x="1680756" y="4181809"/>
            <a:ext cx="2415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Arial Unicode MS" panose="020B0604020202020204" pitchFamily="34" charset="-128"/>
              </a:rPr>
              <a:t>10/1:</a:t>
            </a:r>
            <a:r>
              <a:rPr lang="en-US" sz="1200" b="1" dirty="0">
                <a:solidFill>
                  <a:srgbClr val="00B050"/>
                </a:solidFill>
                <a:latin typeface="+mj-lt"/>
              </a:rPr>
              <a:t> Updated elev-cap table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Arial Unicode MS" panose="020B0604020202020204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78B684C-663E-3D8D-4D3E-BBC3813E5A44}"/>
              </a:ext>
            </a:extLst>
          </p:cNvPr>
          <p:cNvSpPr/>
          <p:nvPr/>
        </p:nvSpPr>
        <p:spPr bwMode="auto">
          <a:xfrm>
            <a:off x="4550604" y="4094891"/>
            <a:ext cx="73152" cy="73152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rgbClr val="0006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3679" tIns="31839" rIns="63679" bIns="31839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82AA"/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19B47-A272-1BF0-AF11-81F316B56111}"/>
              </a:ext>
            </a:extLst>
          </p:cNvPr>
          <p:cNvSpPr txBox="1"/>
          <p:nvPr/>
        </p:nvSpPr>
        <p:spPr>
          <a:xfrm>
            <a:off x="3437220" y="2889233"/>
            <a:ext cx="803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00000"/>
                </a:solidFill>
                <a:latin typeface="+mn-lt"/>
              </a:rPr>
              <a:t>Oct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. </a:t>
            </a:r>
            <a:r>
              <a:rPr lang="en-US" sz="1200" u="sng" dirty="0">
                <a:solidFill>
                  <a:srgbClr val="000000"/>
                </a:solidFill>
                <a:latin typeface="+mn-lt"/>
              </a:rPr>
              <a:t>30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1,88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.2’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</a:rPr>
              <a:t>26.5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</a:rPr>
              <a:t> TAF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9D9B8D5-FCB3-A685-C202-C3A05072199C}"/>
              </a:ext>
            </a:extLst>
          </p:cNvPr>
          <p:cNvCxnSpPr>
            <a:cxnSpLocks/>
          </p:cNvCxnSpPr>
          <p:nvPr/>
        </p:nvCxnSpPr>
        <p:spPr bwMode="auto">
          <a:xfrm>
            <a:off x="3826626" y="3535564"/>
            <a:ext cx="693551" cy="537483"/>
          </a:xfrm>
          <a:prstGeom prst="straightConnector1">
            <a:avLst/>
          </a:prstGeom>
          <a:solidFill>
            <a:schemeClr val="tx1"/>
          </a:solidFill>
          <a:ln w="9525" cap="flat" cmpd="sng" algn="ctr">
            <a:solidFill>
              <a:srgbClr val="000608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340988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PG&amp;E Presentation Template">
  <a:themeElements>
    <a:clrScheme name="PG&amp;E Presentation Template 1">
      <a:dk1>
        <a:srgbClr val="0082AA"/>
      </a:dk1>
      <a:lt1>
        <a:srgbClr val="FFFFFF"/>
      </a:lt1>
      <a:dk2>
        <a:srgbClr val="FFA100"/>
      </a:dk2>
      <a:lt2>
        <a:srgbClr val="00A7C2"/>
      </a:lt2>
      <a:accent1>
        <a:srgbClr val="005C78"/>
      </a:accent1>
      <a:accent2>
        <a:srgbClr val="70A489"/>
      </a:accent2>
      <a:accent3>
        <a:srgbClr val="FFFFFF"/>
      </a:accent3>
      <a:accent4>
        <a:srgbClr val="006E91"/>
      </a:accent4>
      <a:accent5>
        <a:srgbClr val="AAB5BE"/>
      </a:accent5>
      <a:accent6>
        <a:srgbClr val="65947C"/>
      </a:accent6>
      <a:hlink>
        <a:srgbClr val="A3A86B"/>
      </a:hlink>
      <a:folHlink>
        <a:srgbClr val="CAB575"/>
      </a:folHlink>
    </a:clrScheme>
    <a:fontScheme name="PG&amp;E Presentation Templat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63679" tIns="31839" rIns="63679" bIns="3183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63679" tIns="31839" rIns="63679" bIns="3183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PG&amp;E Presentation Template 1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5C78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5BE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G&amp;E Presentation Template 2">
        <a:dk1>
          <a:srgbClr val="0082AA"/>
        </a:dk1>
        <a:lt1>
          <a:srgbClr val="FFFFFF"/>
        </a:lt1>
        <a:dk2>
          <a:srgbClr val="FFA100"/>
        </a:dk2>
        <a:lt2>
          <a:srgbClr val="00A7C2"/>
        </a:lt2>
        <a:accent1>
          <a:srgbClr val="004960"/>
        </a:accent1>
        <a:accent2>
          <a:srgbClr val="70A489"/>
        </a:accent2>
        <a:accent3>
          <a:srgbClr val="FFFFFF"/>
        </a:accent3>
        <a:accent4>
          <a:srgbClr val="006E91"/>
        </a:accent4>
        <a:accent5>
          <a:srgbClr val="AAB1B6"/>
        </a:accent5>
        <a:accent6>
          <a:srgbClr val="65947C"/>
        </a:accent6>
        <a:hlink>
          <a:srgbClr val="A3A86B"/>
        </a:hlink>
        <a:folHlink>
          <a:srgbClr val="CAB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82AA"/>
      </a:dk1>
      <a:lt1>
        <a:srgbClr val="FFFFFF"/>
      </a:lt1>
      <a:dk2>
        <a:srgbClr val="FFA100"/>
      </a:dk2>
      <a:lt2>
        <a:srgbClr val="00A7C2"/>
      </a:lt2>
      <a:accent1>
        <a:srgbClr val="005C78"/>
      </a:accent1>
      <a:accent2>
        <a:srgbClr val="70A489"/>
      </a:accent2>
      <a:accent3>
        <a:srgbClr val="FFFFFF"/>
      </a:accent3>
      <a:accent4>
        <a:srgbClr val="006E91"/>
      </a:accent4>
      <a:accent5>
        <a:srgbClr val="AAB5BE"/>
      </a:accent5>
      <a:accent6>
        <a:srgbClr val="65947C"/>
      </a:accent6>
      <a:hlink>
        <a:srgbClr val="A3A86B"/>
      </a:hlink>
      <a:folHlink>
        <a:srgbClr val="CAB5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E209FAF24074C98210A5B7591E8DE" ma:contentTypeVersion="7" ma:contentTypeDescription="Create a new document." ma:contentTypeScope="" ma:versionID="891204ec4399c30b71c064985ad51440">
  <xsd:schema xmlns:xsd="http://www.w3.org/2001/XMLSchema" xmlns:xs="http://www.w3.org/2001/XMLSchema" xmlns:p="http://schemas.microsoft.com/office/2006/metadata/properties" xmlns:ns3="e961d52c-f173-4d24-a934-70b08eb7667f" xmlns:ns4="e183c182-ccd9-4f93-9cab-68203b57b40e" targetNamespace="http://schemas.microsoft.com/office/2006/metadata/properties" ma:root="true" ma:fieldsID="c270af58484019a7bd619d86a90286fd" ns3:_="" ns4:_="">
    <xsd:import namespace="e961d52c-f173-4d24-a934-70b08eb7667f"/>
    <xsd:import namespace="e183c182-ccd9-4f93-9cab-68203b57b4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1d52c-f173-4d24-a934-70b08eb76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3c182-ccd9-4f93-9cab-68203b57b4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6A5683-D343-4CC1-ADBC-177EE5BEA5BD}">
  <ds:schemaRefs>
    <ds:schemaRef ds:uri="e183c182-ccd9-4f93-9cab-68203b57b40e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e961d52c-f173-4d24-a934-70b08eb7667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EF8DE2-A2AA-410A-B8DC-0F1ECDB616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2CBFB9-8B98-48A6-BA77-4C9AC16FE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61d52c-f173-4d24-a934-70b08eb7667f"/>
    <ds:schemaRef ds:uri="e183c182-ccd9-4f93-9cab-68203b57b4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46d2a3f-4d51-44da-b226-f025675a294d}" enabled="1" method="Privileged" siteId="{44ae661a-ece6-41aa-bc96-7c2c85a0894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PG&amp;E Presentation Template v7f</Template>
  <TotalTime>13000</TotalTime>
  <Words>999</Words>
  <Application>Microsoft Office PowerPoint</Application>
  <PresentationFormat>On-screen Show (4:3)</PresentationFormat>
  <Paragraphs>209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Times New Roman</vt:lpstr>
      <vt:lpstr>PG&amp;E Presentation Template</vt:lpstr>
      <vt:lpstr>Office Theme</vt:lpstr>
      <vt:lpstr>Office Theme</vt:lpstr>
      <vt:lpstr>Potter Valley Drought Variance Working Group</vt:lpstr>
      <vt:lpstr>PowerPoint Presentation</vt:lpstr>
      <vt:lpstr>Meeting Ground Rules</vt:lpstr>
      <vt:lpstr>Near-term flow forecast</vt:lpstr>
      <vt:lpstr>Pillsbury Storage Forecasts</vt:lpstr>
      <vt:lpstr>2025/26 Storage Forecast:   Nov. 1st EBRR increases to 25 cfs; Dec. 1st BW release</vt:lpstr>
      <vt:lpstr>2025/26 Storage Forecast:   EBRR remains at 5 cfs; Dec. 1st BW release</vt:lpstr>
      <vt:lpstr>2025/26 Storage Forecast:   Nov. 1st EBRR increases to 25 cfs; No BW release</vt:lpstr>
      <vt:lpstr>2025/26 Storage Forecast:   EBRR remains at 5 cfs; No BW release</vt:lpstr>
      <vt:lpstr>Scenario Comparison</vt:lpstr>
      <vt:lpstr>Aug. 2025 - Storage and Flow (Preliminary Data)</vt:lpstr>
      <vt:lpstr>Sep. 2025 - Storage and Flow (Preliminary Data)</vt:lpstr>
      <vt:lpstr>Oct. 2025 - Storage and Flow (Preliminary Data)</vt:lpstr>
      <vt:lpstr>Water Temperature Data</vt:lpstr>
      <vt:lpstr>PowerPoint Presentation</vt:lpstr>
      <vt:lpstr>PowerPoint Presentation</vt:lpstr>
      <vt:lpstr>PowerPoint Presentation</vt:lpstr>
      <vt:lpstr>PowerPoint Presentation</vt:lpstr>
      <vt:lpstr>Round Table</vt:lpstr>
    </vt:vector>
  </TitlesOfParts>
  <Company>PG&amp;E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PG&amp;E Presentation Template</dc:title>
  <dc:creator>Motagally, Raphael</dc:creator>
  <cp:lastModifiedBy>Lent, Michelle</cp:lastModifiedBy>
  <cp:revision>280</cp:revision>
  <dcterms:created xsi:type="dcterms:W3CDTF">2010-03-08T23:07:16Z</dcterms:created>
  <dcterms:modified xsi:type="dcterms:W3CDTF">2025-10-30T14:35:45Z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0x010100038E209FAF24074C98210A5B7591E8DE</vt:lpwstr>
  </property>
  <property fmtid="{D5CDD505-2E9C-101B-9397-08002B2CF9AE}" pid="3" name="MSIP_Label_746d2a3f-4d51-44da-b226-f025675a294d_Enabled">
    <vt:lpwstr>true</vt:lpwstr>
  </property>
  <property fmtid="{D5CDD505-2E9C-101B-9397-08002B2CF9AE}" pid="4" name="MSIP_Label_746d2a3f-4d51-44da-b226-f025675a294d_SetDate">
    <vt:lpwstr>2023-10-23T22:07:37Z</vt:lpwstr>
  </property>
  <property fmtid="{D5CDD505-2E9C-101B-9397-08002B2CF9AE}" pid="5" name="MSIP_Label_746d2a3f-4d51-44da-b226-f025675a294d_Method">
    <vt:lpwstr>Privileged</vt:lpwstr>
  </property>
  <property fmtid="{D5CDD505-2E9C-101B-9397-08002B2CF9AE}" pid="6" name="MSIP_Label_746d2a3f-4d51-44da-b226-f025675a294d_Name">
    <vt:lpwstr>Public (No Markings)</vt:lpwstr>
  </property>
  <property fmtid="{D5CDD505-2E9C-101B-9397-08002B2CF9AE}" pid="7" name="MSIP_Label_746d2a3f-4d51-44da-b226-f025675a294d_SiteId">
    <vt:lpwstr>44ae661a-ece6-41aa-bc96-7c2c85a08941</vt:lpwstr>
  </property>
  <property fmtid="{D5CDD505-2E9C-101B-9397-08002B2CF9AE}" pid="8" name="MSIP_Label_746d2a3f-4d51-44da-b226-f025675a294d_ActionId">
    <vt:lpwstr>96fee43a-0359-4e20-9a22-0359155d11b9</vt:lpwstr>
  </property>
  <property fmtid="{D5CDD505-2E9C-101B-9397-08002B2CF9AE}" pid="9" name="MSIP_Label_746d2a3f-4d51-44da-b226-f025675a294d_ContentBits">
    <vt:lpwstr>0</vt:lpwstr>
  </property>
</Properties>
</file>